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FCAC-43A3-40D9-BDB0-0B11A06C1010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BFE95-6A38-426A-A545-44E8B4AF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45F3-40B0-4D7B-91C5-8E5FE84C19D8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66C7-D6CD-41B1-A9E9-FBA4CDEC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AC3EB-0484-46B1-9F5A-1A0EFF6FC3D2}" type="slidenum">
              <a:rPr lang="en-US"/>
              <a:pPr/>
              <a:t>2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F1427A-48D2-4F46-96AB-B5279E2E0C67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" y="221552"/>
            <a:ext cx="1905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BA-9F0E-4CBD-BA30-8AEF425CE27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B14997-C0F0-40BF-8128-89004F613221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12DF39-F4C5-4C8D-B043-8537D92D34A3}" type="datetime1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" y="128397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800"/>
            </a:lvl1pPr>
          </a:lstStyle>
          <a:p>
            <a:fld id="{50CD6A82-DA2B-42E5-9A01-DB2FC650641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56" y="64389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F20889EE-DF00-4FB1-B418-797648F64FBC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7" y="263245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8E181C56-C034-4F0D-816E-DA97A9256F4F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900"/>
            </a:lvl1pPr>
          </a:lstStyle>
          <a:p>
            <a:fld id="{A50D8619-8801-4E77-BA99-898563146434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AC01846E-56A0-4DFD-A1D7-B91C3EB66E1B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C382BA91-9484-4359-9BC9-DD866D9E153D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182563"/>
            <a:ext cx="1129276" cy="8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900"/>
            </a:lvl1pPr>
          </a:lstStyle>
          <a:p>
            <a:fld id="{EDD493BF-5242-44C4-B6EA-3C46C6E055A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100"/>
            </a:lvl1pPr>
          </a:lstStyle>
          <a:p>
            <a:fld id="{E9BEF5DC-1F18-452C-83E9-5ECDEE526FE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A73CCF71-ACDF-457B-BFDF-4321C18C11C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45923"/>
            <a:ext cx="1447800" cy="814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9F8-BF1B-4A6A-8986-6F6448893C33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6DE0F-273E-4EB0-8E44-2CEC7641E53F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fld id="{20361685-AD5E-4534-AD6B-A6106E24D167}" type="datetime1">
              <a:rPr lang="en-US" smtClean="0"/>
              <a:t>4/23/2014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54" y="54483"/>
            <a:ext cx="1590675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503893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53FB4F14-A5FC-404F-BE26-586DAD3ED290}" type="datetime1">
              <a:rPr lang="en-US" smtClean="0"/>
              <a:t>4/23/2014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503699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476999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fld id="{C366CE56-A5F7-4B1F-B430-A7D9E820A8DB}" type="datetime1">
              <a:rPr lang="en-US" smtClean="0"/>
              <a:t>4/23/2014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476805"/>
            <a:ext cx="5421083" cy="365125"/>
          </a:xfrm>
        </p:spPr>
        <p:txBody>
          <a:bodyPr rtlCol="0"/>
          <a:lstStyle>
            <a:lvl1pPr>
              <a:defRPr sz="11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44186E86-8E74-4616-B965-5E7807BDFDF9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90446"/>
            <a:ext cx="2667000" cy="365125"/>
          </a:xfrm>
        </p:spPr>
        <p:txBody>
          <a:bodyPr/>
          <a:lstStyle>
            <a:lvl1pPr algn="r">
              <a:defRPr sz="1200"/>
            </a:lvl1pPr>
          </a:lstStyle>
          <a:p>
            <a:fld id="{38CAB78F-FF99-4BBC-BF59-7CDC0E0FEBB4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0252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446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7" y="101881"/>
            <a:ext cx="1341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76999"/>
            <a:ext cx="2667000" cy="365125"/>
          </a:xfrm>
        </p:spPr>
        <p:txBody>
          <a:bodyPr/>
          <a:lstStyle>
            <a:lvl1pPr algn="r">
              <a:defRPr sz="1050"/>
            </a:lvl1pPr>
          </a:lstStyle>
          <a:p>
            <a:fld id="{9F29D9CB-D0C1-40BB-8815-DD53D0F4D3EA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76805"/>
            <a:ext cx="5421083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6999"/>
            <a:ext cx="2667000" cy="365125"/>
          </a:xfrm>
        </p:spPr>
        <p:txBody>
          <a:bodyPr rtlCol="0"/>
          <a:lstStyle>
            <a:lvl1pPr>
              <a:defRPr sz="1200"/>
            </a:lvl1pPr>
          </a:lstStyle>
          <a:p>
            <a:fld id="{BA4655FE-2D6C-4AFB-8071-056ABA255312}" type="datetime1">
              <a:rPr lang="en-US" smtClean="0"/>
              <a:t>4/23/2014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476805"/>
            <a:ext cx="4572000" cy="365125"/>
          </a:xfrm>
        </p:spPr>
        <p:txBody>
          <a:bodyPr rtlCol="0"/>
          <a:lstStyle>
            <a:lvl1pPr>
              <a:defRPr sz="1200"/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/>
        </p:blipFill>
        <p:spPr>
          <a:xfrm>
            <a:off x="36957" y="54483"/>
            <a:ext cx="1508379" cy="89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879336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76950" y="6476301"/>
            <a:ext cx="2667000" cy="23789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BD694FF-DFC8-46B8-84B9-0620F7794646}" type="datetime1">
              <a:rPr lang="en-US" smtClean="0"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0550" y="6476107"/>
            <a:ext cx="5421083" cy="237892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84" y="149360"/>
            <a:ext cx="1382268" cy="108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2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DF41637D-69CC-43C1-A6CD-C0026C4A71EB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7B94C-F156-466D-9896-2F0C6296A2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16" y="237363"/>
            <a:ext cx="1289113" cy="725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5452" y="2660373"/>
            <a:ext cx="6477000" cy="1828800"/>
          </a:xfrm>
        </p:spPr>
        <p:txBody>
          <a:bodyPr anchor="ctr"/>
          <a:lstStyle/>
          <a:p>
            <a:r>
              <a:rPr lang="en-US" dirty="0" smtClean="0"/>
              <a:t>Time Savers | </a:t>
            </a:r>
            <a:r>
              <a:rPr lang="en-US" dirty="0" err="1" smtClean="0"/>
              <a:t>MAXimum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RePortal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Users Conference | Las Vegas 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Interviewer </a:t>
            </a:r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Again, the system will confirm your selection before processing the report.</a:t>
            </a:r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443843"/>
            <a:ext cx="5800725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4270082"/>
            <a:ext cx="6705600" cy="14278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85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Interviewer </a:t>
            </a:r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end result will show you detailed information about each interviewer on the project. This report doesn’t show dialing though. It is purely a DATA report.</a:t>
            </a:r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2775213"/>
            <a:ext cx="7946571" cy="38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Easier </a:t>
            </a:r>
            <a:r>
              <a:rPr lang="en-US" dirty="0" smtClean="0"/>
              <a:t>“Reformat”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example is a way for PDs to run basic ascii/csv data for a job, without having to understand how reformat works. We have taken a standard reformat run and saved the spec. From there, we tweaked the common options to look for a @</a:t>
            </a:r>
            <a:r>
              <a:rPr lang="en-US" sz="2400" dirty="0" err="1" smtClean="0"/>
              <a:t>def</a:t>
            </a:r>
            <a:r>
              <a:rPr lang="en-US" sz="2400" dirty="0" smtClean="0"/>
              <a:t> switch. </a:t>
            </a:r>
          </a:p>
          <a:p>
            <a:r>
              <a:rPr lang="en-US" sz="2400" dirty="0" smtClean="0"/>
              <a:t>The resulting script makes it quicker for all to reformat data to client specifications.</a:t>
            </a:r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06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Easier “Reformat”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user simply selects the options they want reflected in the data: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2429366"/>
            <a:ext cx="8447314" cy="41009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1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Easier “Reformat”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always, they are prompted with a confirmation screen, showing their selections and then a link to download the file(s)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655"/>
            <a:ext cx="7405690" cy="3030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83" y="4655002"/>
            <a:ext cx="6124575" cy="159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84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Easier “Reformat”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an email address was also specified, the files will be emailed and a link to download will be shown.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0100"/>
            <a:ext cx="6124575" cy="159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" y="4118881"/>
            <a:ext cx="4895850" cy="1428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2541812"/>
            <a:ext cx="5289279" cy="4060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33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 - 3 Steps…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1 - Capture inputs via CfMC webSurvent survey</a:t>
            </a:r>
          </a:p>
          <a:p>
            <a:endParaRPr lang="en-US" sz="2400" dirty="0"/>
          </a:p>
          <a:p>
            <a:r>
              <a:rPr lang="en-US" sz="2400" dirty="0" smtClean="0"/>
              <a:t>Step 2 - Write out “command line” commands and execute**</a:t>
            </a:r>
          </a:p>
          <a:p>
            <a:endParaRPr lang="en-US" sz="2400" dirty="0"/>
          </a:p>
          <a:p>
            <a:r>
              <a:rPr lang="en-US" sz="2400" dirty="0" smtClean="0"/>
              <a:t>Step 3 - Display download link in survey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 smtClean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r>
              <a:rPr lang="en-US" sz="1800" i="1" dirty="0" smtClean="0"/>
              <a:t>**Special thanks to Jim </a:t>
            </a:r>
            <a:r>
              <a:rPr lang="en-US" sz="1800" i="1" dirty="0" err="1" smtClean="0"/>
              <a:t>Ratto</a:t>
            </a:r>
            <a:r>
              <a:rPr lang="en-US" sz="1800" i="1" dirty="0" smtClean="0"/>
              <a:t> for all the debugging help!</a:t>
            </a:r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8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 – Step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8327571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1 - Capture inputs via CfMC webSurvent survey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73" y="1944359"/>
            <a:ext cx="4904228" cy="48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 – Step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8327571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2a </a:t>
            </a:r>
            <a:r>
              <a:rPr lang="en-US" sz="2400" dirty="0"/>
              <a:t>- Write out “command line” commands and </a:t>
            </a:r>
            <a:r>
              <a:rPr lang="en-US" sz="2400" dirty="0" smtClean="0"/>
              <a:t>execute</a:t>
            </a:r>
          </a:p>
          <a:p>
            <a:r>
              <a:rPr lang="en-US" sz="2400" dirty="0" smtClean="0"/>
              <a:t>The @</a:t>
            </a:r>
            <a:r>
              <a:rPr lang="en-US" sz="2400" dirty="0" err="1" smtClean="0"/>
              <a:t>def</a:t>
            </a:r>
            <a:r>
              <a:rPr lang="en-US" sz="2400" dirty="0" smtClean="0"/>
              <a:t> in the spx are defined from the mentor command line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427"/>
            <a:ext cx="9144000" cy="25287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19" y="5090435"/>
            <a:ext cx="7000875" cy="1466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84514" y="4408722"/>
            <a:ext cx="1524000" cy="174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046514" y="4582894"/>
            <a:ext cx="348343" cy="5075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332514" y="4332513"/>
            <a:ext cx="1719943" cy="337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H="1">
            <a:off x="3200400" y="4620551"/>
            <a:ext cx="1383994" cy="6045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 - 3 Steps…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3 – Copy files to web area and display download link in survey.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2374875"/>
            <a:ext cx="9015861" cy="22406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5" y="4410075"/>
            <a:ext cx="6019800" cy="2000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</a:t>
            </a:fld>
            <a:endParaRPr lang="en-US"/>
          </a:p>
        </p:txBody>
      </p:sp>
      <p:sp>
        <p:nvSpPr>
          <p:cNvPr id="128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Presented By: Brian Carson, Director – IT/DP, MAXimum Research Inc.</a:t>
            </a:r>
          </a:p>
          <a:p>
            <a:r>
              <a:rPr lang="en-US" sz="1800" dirty="0" smtClean="0"/>
              <a:t>Developed By: Brian Carson</a:t>
            </a:r>
          </a:p>
          <a:p>
            <a:r>
              <a:rPr lang="en-US" sz="1800" dirty="0" smtClean="0"/>
              <a:t>Overview:</a:t>
            </a:r>
          </a:p>
          <a:p>
            <a:pPr marL="365760" lvl="1" indent="0">
              <a:buNone/>
            </a:pPr>
            <a:r>
              <a:rPr lang="en-US" sz="1400" dirty="0" smtClean="0"/>
              <a:t>The MAXimum Research </a:t>
            </a:r>
            <a:r>
              <a:rPr lang="en-US" sz="1400" dirty="0" err="1" smtClean="0"/>
              <a:t>RePortal</a:t>
            </a:r>
            <a:r>
              <a:rPr lang="en-US" sz="1400" dirty="0"/>
              <a:t> </a:t>
            </a:r>
            <a:r>
              <a:rPr lang="en-US" sz="1400" dirty="0" smtClean="0"/>
              <a:t>is a webSurvent study that resides on our local CfMC machine. The purpose of this survey is to allow all members of the projects team; PDs, Programmers, Sales, &amp; Phone Room Staff to run a large variety of reporting scripts created over the years, without needing command line access.</a:t>
            </a:r>
          </a:p>
          <a:p>
            <a:pPr marL="365760" lvl="1" indent="0">
              <a:buNone/>
            </a:pPr>
            <a:r>
              <a:rPr lang="en-US" sz="1400" dirty="0" smtClean="0"/>
              <a:t>The survey is ever changing and growing, and over the past 6 months has doubled the number of reports available while also cutting in half the requests to the DP team for counts, data, reports, etc.</a:t>
            </a:r>
          </a:p>
          <a:p>
            <a:pPr marL="365760" lvl="1" indent="0">
              <a:buNone/>
            </a:pPr>
            <a:r>
              <a:rPr lang="en-US" sz="1400" dirty="0" smtClean="0"/>
              <a:t>What follows is a quick look at the interface, a few of the currently available options, and a behind the scenes look at how it all comes together.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Bugs/Issues/Wishes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of the bugs/issues we seem to have are:</a:t>
            </a:r>
          </a:p>
          <a:p>
            <a:pPr lvl="1"/>
            <a:r>
              <a:rPr lang="en-US" sz="2000" dirty="0" smtClean="0"/>
              <a:t>Cookies cache old copies of reports, so they don’t always update</a:t>
            </a:r>
          </a:p>
          <a:p>
            <a:pPr lvl="1"/>
            <a:r>
              <a:rPr lang="en-US" sz="2000" dirty="0" smtClean="0"/>
              <a:t>If there is an error while compiling the spec, it doesn’t tell you.</a:t>
            </a:r>
          </a:p>
          <a:p>
            <a:pPr lvl="2"/>
            <a:r>
              <a:rPr lang="en-US" sz="1600" dirty="0" smtClean="0"/>
              <a:t>(I am in the process of adding a link to download the </a:t>
            </a:r>
            <a:r>
              <a:rPr lang="en-US" sz="1600" dirty="0" err="1" smtClean="0"/>
              <a:t>listfile</a:t>
            </a:r>
            <a:r>
              <a:rPr lang="en-US" sz="1600" dirty="0" smtClean="0"/>
              <a:t> from the compile)</a:t>
            </a:r>
          </a:p>
          <a:p>
            <a:pPr lvl="1"/>
            <a:r>
              <a:rPr lang="en-US" sz="2000" dirty="0" smtClean="0"/>
              <a:t>You still need to know a little CfMC code to fill in bases/variable locations</a:t>
            </a:r>
          </a:p>
          <a:p>
            <a:pPr lvl="2"/>
            <a:r>
              <a:rPr lang="en-US" sz="1600" dirty="0" smtClean="0"/>
              <a:t>I hope to fix this by changing the !var questions into dropdowns w/ other for the “most common” requests</a:t>
            </a:r>
          </a:p>
          <a:p>
            <a:pPr lvl="1"/>
            <a:r>
              <a:rPr lang="en-US" sz="2000" dirty="0" smtClean="0"/>
              <a:t>There are not restrictions in place to limit what users can/cannot run. Everyone can run anything on any job.</a:t>
            </a:r>
          </a:p>
          <a:p>
            <a:pPr lvl="2"/>
            <a:r>
              <a:rPr lang="en-US" sz="1600" dirty="0" smtClean="0"/>
              <a:t>I plan to create a “sample file” with user info, and only allow those users access to those reports. They will still have access to all projects though.</a:t>
            </a:r>
          </a:p>
          <a:p>
            <a:r>
              <a:rPr lang="en-US" sz="2400" dirty="0" smtClean="0"/>
              <a:t>The biggest wish I tend to get from internal staff is:</a:t>
            </a:r>
          </a:p>
          <a:p>
            <a:pPr lvl="1"/>
            <a:r>
              <a:rPr lang="en-US" sz="2000" dirty="0" smtClean="0"/>
              <a:t>When can you make one of these for clients…</a:t>
            </a:r>
            <a:endParaRPr lang="en-US" sz="2000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 smtClean="0"/>
          </a:p>
          <a:p>
            <a:pPr marL="0" indent="0" algn="r">
              <a:buNone/>
            </a:pPr>
            <a:endParaRPr lang="en-US" sz="1800" i="1" dirty="0"/>
          </a:p>
          <a:p>
            <a:endParaRPr lang="en-US" sz="2400" dirty="0" smtClean="0"/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4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 smtClean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7200" b="1" dirty="0" smtClean="0"/>
              <a:t>Thank You!</a:t>
            </a:r>
          </a:p>
          <a:p>
            <a:pPr marL="365760" lvl="1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4470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67600" cy="1673225"/>
          </a:xfrm>
        </p:spPr>
        <p:txBody>
          <a:bodyPr/>
          <a:lstStyle/>
          <a:p>
            <a:r>
              <a:rPr lang="en-US" dirty="0" smtClean="0"/>
              <a:t>A: MAXimum Research’s </a:t>
            </a:r>
            <a:r>
              <a:rPr lang="en-US" u="sng" dirty="0" smtClean="0"/>
              <a:t>Re</a:t>
            </a:r>
            <a:r>
              <a:rPr lang="en-US" dirty="0" smtClean="0"/>
              <a:t>port </a:t>
            </a:r>
            <a:r>
              <a:rPr lang="en-US" u="sng" dirty="0" smtClean="0"/>
              <a:t>Portal</a:t>
            </a:r>
            <a:r>
              <a:rPr lang="en-US" dirty="0" smtClean="0"/>
              <a:t> - </a:t>
            </a:r>
            <a:r>
              <a:rPr lang="en-US" dirty="0" err="1" smtClean="0"/>
              <a:t>RePortal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RePortal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3708966"/>
            <a:ext cx="4652932" cy="28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Reportal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Users are prompted with an ever growing list of reports available. </a:t>
            </a:r>
            <a:r>
              <a:rPr lang="en-US" sz="2400" dirty="0" smtClean="0">
                <a:solidFill>
                  <a:srgbClr val="0070C0"/>
                </a:solidFill>
              </a:rPr>
              <a:t>New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Coming Soon</a:t>
            </a:r>
            <a:r>
              <a:rPr lang="en-US" sz="2400" dirty="0" smtClean="0"/>
              <a:t> Reports are also listed.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747"/>
            <a:ext cx="9144000" cy="36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Sample Availability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Sample Availability Report is probably the most widely used report. It can be used to show how sample is preforming, and where more may be needed.</a:t>
            </a:r>
          </a:p>
          <a:p>
            <a:r>
              <a:rPr lang="en-US" sz="2400" dirty="0" smtClean="0"/>
              <a:t>The “Variable” can be anything in the sample file:</a:t>
            </a:r>
          </a:p>
          <a:p>
            <a:pPr lvl="1"/>
            <a:r>
              <a:rPr lang="en-US" sz="2000" dirty="0" smtClean="0"/>
              <a:t>Market Location</a:t>
            </a:r>
          </a:p>
          <a:p>
            <a:pPr lvl="1"/>
            <a:r>
              <a:rPr lang="en-US" sz="2000" dirty="0" smtClean="0"/>
              <a:t>State Code (5121.2)</a:t>
            </a:r>
          </a:p>
          <a:p>
            <a:pPr lvl="1"/>
            <a:r>
              <a:rPr lang="en-US" sz="2000" dirty="0" smtClean="0"/>
              <a:t>File Number (We sequentially number each file we receive in 66.4)</a:t>
            </a:r>
          </a:p>
          <a:p>
            <a:pPr lvl="1"/>
            <a:r>
              <a:rPr lang="en-US" sz="2000" dirty="0" smtClean="0"/>
              <a:t>Basically anything!</a:t>
            </a:r>
          </a:p>
          <a:p>
            <a:pPr marL="36576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5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Sample Availability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User is first presented with a screen to enter the information needed for the report to properly run: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584"/>
            <a:ext cx="9144000" cy="38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Sample Availability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filling in the information needed, the next screen confirms they have everything needed: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After clicking “Next” the system will run the report and then show the use a link to download the file.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751"/>
            <a:ext cx="9144000" cy="2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Sample </a:t>
            </a:r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568903"/>
            <a:ext cx="60198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85" y="2754086"/>
            <a:ext cx="6581882" cy="38421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741714" y="2667000"/>
            <a:ext cx="552771" cy="21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41714" y="2667000"/>
            <a:ext cx="3548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Reportal</a:t>
            </a:r>
            <a:r>
              <a:rPr lang="en-US" dirty="0" smtClean="0"/>
              <a:t> 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Interviewer </a:t>
            </a:r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CfMC Users Conference | Copyright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D7B94C-F156-466D-9896-2F0C6296A297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815975" y="1589088"/>
            <a:ext cx="8328025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Interviewer Productivity Report is mostly used by our phone room staff. It is used to show how interviewers perform on a job, either overall, or on specific days.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user simply enters the jobname, and if a date is needed, the date(s)</a:t>
            </a:r>
          </a:p>
          <a:p>
            <a:pPr marL="365760" lvl="1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566"/>
            <a:ext cx="9144000" cy="1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MC">
  <a:themeElements>
    <a:clrScheme name="cfmc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124889"/>
      </a:accent1>
      <a:accent2>
        <a:srgbClr val="DE8C26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CfMC Employee Meeting 1_23_13</Template>
  <TotalTime>1316</TotalTime>
  <Words>1035</Words>
  <Application>Microsoft Office PowerPoint</Application>
  <PresentationFormat>On-screen Show (4:3)</PresentationFormat>
  <Paragraphs>140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Median</vt:lpstr>
      <vt:lpstr>CfMC</vt:lpstr>
      <vt:lpstr>Time Savers | MAXimum   RePortal</vt:lpstr>
      <vt:lpstr>Summary</vt:lpstr>
      <vt:lpstr>What is the RePortal?</vt:lpstr>
      <vt:lpstr>What is the Reportal?</vt:lpstr>
      <vt:lpstr>Reportal Example: Sample Availability</vt:lpstr>
      <vt:lpstr>Reportal Example: Sample Availability</vt:lpstr>
      <vt:lpstr>Reportal Example: Sample Availability</vt:lpstr>
      <vt:lpstr>Reportal Example:  Sample Availability</vt:lpstr>
      <vt:lpstr>Reportal Example:  Interviewer Productivity</vt:lpstr>
      <vt:lpstr>Reportal Example:  Interviewer Productivity</vt:lpstr>
      <vt:lpstr>Reportal Example:  Interviewer Productivity</vt:lpstr>
      <vt:lpstr>Reportal Example:  Easier “Reformat”</vt:lpstr>
      <vt:lpstr>Reportal Example: Easier “Reformat”</vt:lpstr>
      <vt:lpstr>Reportal Example: Easier “Reformat”</vt:lpstr>
      <vt:lpstr>Reportal Example: Easier “Reformat”</vt:lpstr>
      <vt:lpstr>How Does it Work? - 3 Steps…</vt:lpstr>
      <vt:lpstr>How Does it Work? – Step 1</vt:lpstr>
      <vt:lpstr>How Does it Work? – Step 2</vt:lpstr>
      <vt:lpstr>How Does it Work? - 3 Steps…</vt:lpstr>
      <vt:lpstr>Bugs/Issues/Wishes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McDougall</dc:creator>
  <cp:lastModifiedBy>Mary McDougall</cp:lastModifiedBy>
  <cp:revision>51</cp:revision>
  <dcterms:created xsi:type="dcterms:W3CDTF">2013-01-17T23:55:06Z</dcterms:created>
  <dcterms:modified xsi:type="dcterms:W3CDTF">2014-04-23T23:53:15Z</dcterms:modified>
</cp:coreProperties>
</file>