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notesMasterIdLst>
    <p:notesMasterId r:id="rId34"/>
  </p:notesMasterIdLst>
  <p:handoutMasterIdLst>
    <p:handoutMasterId r:id="rId35"/>
  </p:handoutMasterIdLst>
  <p:sldIdLst>
    <p:sldId id="260" r:id="rId9"/>
    <p:sldId id="266" r:id="rId10"/>
    <p:sldId id="259" r:id="rId11"/>
    <p:sldId id="262" r:id="rId12"/>
    <p:sldId id="261" r:id="rId13"/>
    <p:sldId id="267" r:id="rId14"/>
    <p:sldId id="291" r:id="rId15"/>
    <p:sldId id="272" r:id="rId16"/>
    <p:sldId id="279" r:id="rId17"/>
    <p:sldId id="274" r:id="rId18"/>
    <p:sldId id="270" r:id="rId19"/>
    <p:sldId id="269" r:id="rId20"/>
    <p:sldId id="293" r:id="rId21"/>
    <p:sldId id="282" r:id="rId22"/>
    <p:sldId id="283" r:id="rId23"/>
    <p:sldId id="281" r:id="rId24"/>
    <p:sldId id="268" r:id="rId25"/>
    <p:sldId id="301" r:id="rId26"/>
    <p:sldId id="265" r:id="rId27"/>
    <p:sldId id="294" r:id="rId28"/>
    <p:sldId id="286" r:id="rId29"/>
    <p:sldId id="295" r:id="rId30"/>
    <p:sldId id="296" r:id="rId31"/>
    <p:sldId id="298" r:id="rId32"/>
    <p:sldId id="28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43F"/>
    <a:srgbClr val="929967"/>
    <a:srgbClr val="C4791E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 snapToGrid="0"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39A1E-17B0-4502-9ED4-836B144F8C2A}" type="doc">
      <dgm:prSet loTypeId="urn:microsoft.com/office/officeart/2005/8/layout/gear1" loCatId="relationship" qsTypeId="urn:microsoft.com/office/officeart/2005/8/quickstyle/3d9" qsCatId="3D" csTypeId="urn:microsoft.com/office/officeart/2005/8/colors/accent1_3" csCatId="accent1" phldr="1"/>
      <dgm:spPr/>
    </dgm:pt>
    <dgm:pt modelId="{DD24067B-B1F1-41E3-85D5-BE36DD84B918}">
      <dgm:prSet phldrT="[Text]" custT="1"/>
      <dgm:spPr/>
      <dgm:t>
        <a:bodyPr/>
        <a:lstStyle/>
        <a:p>
          <a:r>
            <a:rPr lang="en-US" sz="2800" b="1" dirty="0" smtClean="0"/>
            <a:t>Sample</a:t>
          </a:r>
          <a:endParaRPr lang="en-US" sz="1700" b="1" dirty="0"/>
        </a:p>
      </dgm:t>
    </dgm:pt>
    <dgm:pt modelId="{6E6253E9-B601-4482-BEF5-C50499EC41D2}" type="parTrans" cxnId="{E284B572-2F46-4038-82B4-89D0ECF3043B}">
      <dgm:prSet/>
      <dgm:spPr/>
      <dgm:t>
        <a:bodyPr/>
        <a:lstStyle/>
        <a:p>
          <a:endParaRPr lang="en-US"/>
        </a:p>
      </dgm:t>
    </dgm:pt>
    <dgm:pt modelId="{E74F079A-173F-4BF5-A3DF-DB0ED35CAA7C}" type="sibTrans" cxnId="{E284B572-2F46-4038-82B4-89D0ECF3043B}">
      <dgm:prSet/>
      <dgm:spPr/>
      <dgm:t>
        <a:bodyPr/>
        <a:lstStyle/>
        <a:p>
          <a:endParaRPr lang="en-US"/>
        </a:p>
      </dgm:t>
    </dgm:pt>
    <dgm:pt modelId="{8A295822-61C0-4B14-BD43-6B36613B102C}">
      <dgm:prSet phldrT="[Text]" custT="1"/>
      <dgm:spPr/>
      <dgm:t>
        <a:bodyPr/>
        <a:lstStyle/>
        <a:p>
          <a:r>
            <a:rPr lang="en-US" sz="2000" b="1" dirty="0" smtClean="0"/>
            <a:t>Survey Modes</a:t>
          </a:r>
          <a:endParaRPr lang="en-US" sz="2000" b="1" dirty="0"/>
        </a:p>
      </dgm:t>
    </dgm:pt>
    <dgm:pt modelId="{1C47A7BB-45ED-4C87-9D5C-38F9C7E92DD1}" type="parTrans" cxnId="{88EE8A2F-4CB3-4A7C-84B6-0FFC3F11BA4C}">
      <dgm:prSet/>
      <dgm:spPr/>
      <dgm:t>
        <a:bodyPr/>
        <a:lstStyle/>
        <a:p>
          <a:endParaRPr lang="en-US"/>
        </a:p>
      </dgm:t>
    </dgm:pt>
    <dgm:pt modelId="{E868E1A6-F005-4572-8819-78842CB07574}" type="sibTrans" cxnId="{88EE8A2F-4CB3-4A7C-84B6-0FFC3F11BA4C}">
      <dgm:prSet/>
      <dgm:spPr/>
      <dgm:t>
        <a:bodyPr/>
        <a:lstStyle/>
        <a:p>
          <a:endParaRPr lang="en-US"/>
        </a:p>
      </dgm:t>
    </dgm:pt>
    <dgm:pt modelId="{D3D4C5C4-2044-4F3A-8B0B-E2FFE84A1768}">
      <dgm:prSet phldrT="[Text]" custT="1"/>
      <dgm:spPr>
        <a:solidFill>
          <a:srgbClr val="7D88A7"/>
        </a:solidFill>
      </dgm:spPr>
      <dgm:t>
        <a:bodyPr/>
        <a:lstStyle/>
        <a:p>
          <a:r>
            <a:rPr lang="en-US" sz="2000" b="1" dirty="0" smtClean="0"/>
            <a:t>Time</a:t>
          </a:r>
          <a:endParaRPr lang="en-US" sz="1800" b="1" dirty="0"/>
        </a:p>
      </dgm:t>
    </dgm:pt>
    <dgm:pt modelId="{FC152450-23C2-41F9-A433-49AE6962319A}" type="parTrans" cxnId="{14A5E60B-873B-43D1-A7C8-F0EBF8E8E2FC}">
      <dgm:prSet/>
      <dgm:spPr/>
      <dgm:t>
        <a:bodyPr/>
        <a:lstStyle/>
        <a:p>
          <a:endParaRPr lang="en-US"/>
        </a:p>
      </dgm:t>
    </dgm:pt>
    <dgm:pt modelId="{E9C973A8-2C75-48C8-A685-29E4C76C6C5F}" type="sibTrans" cxnId="{14A5E60B-873B-43D1-A7C8-F0EBF8E8E2FC}">
      <dgm:prSet/>
      <dgm:spPr/>
      <dgm:t>
        <a:bodyPr/>
        <a:lstStyle/>
        <a:p>
          <a:endParaRPr lang="en-US"/>
        </a:p>
      </dgm:t>
    </dgm:pt>
    <dgm:pt modelId="{B5B0358B-D072-4B02-9845-FD119DBDF6A3}" type="pres">
      <dgm:prSet presAssocID="{BFE39A1E-17B0-4502-9ED4-836B144F8C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ABFE4B-F906-4278-9A08-7B55DF3FC7B5}" type="pres">
      <dgm:prSet presAssocID="{DD24067B-B1F1-41E3-85D5-BE36DD84B91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75BF3-12B4-4E99-8477-12E102AFB602}" type="pres">
      <dgm:prSet presAssocID="{DD24067B-B1F1-41E3-85D5-BE36DD84B918}" presName="gear1srcNode" presStyleLbl="node1" presStyleIdx="0" presStyleCnt="3"/>
      <dgm:spPr/>
      <dgm:t>
        <a:bodyPr/>
        <a:lstStyle/>
        <a:p>
          <a:endParaRPr lang="en-US"/>
        </a:p>
      </dgm:t>
    </dgm:pt>
    <dgm:pt modelId="{96F3155E-7B35-4834-9CA4-0D4134A0D769}" type="pres">
      <dgm:prSet presAssocID="{DD24067B-B1F1-41E3-85D5-BE36DD84B918}" presName="gear1dstNode" presStyleLbl="node1" presStyleIdx="0" presStyleCnt="3"/>
      <dgm:spPr/>
      <dgm:t>
        <a:bodyPr/>
        <a:lstStyle/>
        <a:p>
          <a:endParaRPr lang="en-US"/>
        </a:p>
      </dgm:t>
    </dgm:pt>
    <dgm:pt modelId="{22F01EC0-57B7-490F-AF15-5BBEDDAA7C42}" type="pres">
      <dgm:prSet presAssocID="{8A295822-61C0-4B14-BD43-6B36613B102C}" presName="gear2" presStyleLbl="node1" presStyleIdx="1" presStyleCnt="3" custScaleX="124294" custScaleY="1058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1E5BE-45F9-4BB7-A877-AD4EE37769E8}" type="pres">
      <dgm:prSet presAssocID="{8A295822-61C0-4B14-BD43-6B36613B102C}" presName="gear2srcNode" presStyleLbl="node1" presStyleIdx="1" presStyleCnt="3"/>
      <dgm:spPr/>
      <dgm:t>
        <a:bodyPr/>
        <a:lstStyle/>
        <a:p>
          <a:endParaRPr lang="en-US"/>
        </a:p>
      </dgm:t>
    </dgm:pt>
    <dgm:pt modelId="{F2308DF3-E9FE-4DFF-833F-9A8B2D263220}" type="pres">
      <dgm:prSet presAssocID="{8A295822-61C0-4B14-BD43-6B36613B102C}" presName="gear2dstNode" presStyleLbl="node1" presStyleIdx="1" presStyleCnt="3"/>
      <dgm:spPr/>
      <dgm:t>
        <a:bodyPr/>
        <a:lstStyle/>
        <a:p>
          <a:endParaRPr lang="en-US"/>
        </a:p>
      </dgm:t>
    </dgm:pt>
    <dgm:pt modelId="{581E42FF-2C51-4774-8BCB-6CF293E4D201}" type="pres">
      <dgm:prSet presAssocID="{D3D4C5C4-2044-4F3A-8B0B-E2FFE84A1768}" presName="gear3" presStyleLbl="node1" presStyleIdx="2" presStyleCnt="3"/>
      <dgm:spPr/>
      <dgm:t>
        <a:bodyPr/>
        <a:lstStyle/>
        <a:p>
          <a:endParaRPr lang="en-US"/>
        </a:p>
      </dgm:t>
    </dgm:pt>
    <dgm:pt modelId="{0CDA6F3D-8B35-49C1-9EF7-E4DBFF67C5F3}" type="pres">
      <dgm:prSet presAssocID="{D3D4C5C4-2044-4F3A-8B0B-E2FFE84A17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6AFA0-D73D-4BA7-A00A-AE4B9DDA1168}" type="pres">
      <dgm:prSet presAssocID="{D3D4C5C4-2044-4F3A-8B0B-E2FFE84A1768}" presName="gear3srcNode" presStyleLbl="node1" presStyleIdx="2" presStyleCnt="3"/>
      <dgm:spPr/>
      <dgm:t>
        <a:bodyPr/>
        <a:lstStyle/>
        <a:p>
          <a:endParaRPr lang="en-US"/>
        </a:p>
      </dgm:t>
    </dgm:pt>
    <dgm:pt modelId="{9D5759F6-A260-43AF-94EF-E694F4FA9D24}" type="pres">
      <dgm:prSet presAssocID="{D3D4C5C4-2044-4F3A-8B0B-E2FFE84A1768}" presName="gear3dstNode" presStyleLbl="node1" presStyleIdx="2" presStyleCnt="3"/>
      <dgm:spPr/>
      <dgm:t>
        <a:bodyPr/>
        <a:lstStyle/>
        <a:p>
          <a:endParaRPr lang="en-US"/>
        </a:p>
      </dgm:t>
    </dgm:pt>
    <dgm:pt modelId="{3C9BE65D-5D10-46B6-B2AD-72E44E406756}" type="pres">
      <dgm:prSet presAssocID="{E74F079A-173F-4BF5-A3DF-DB0ED35CAA7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4C87642-56E6-4E25-BC79-689F1D34F740}" type="pres">
      <dgm:prSet presAssocID="{E868E1A6-F005-4572-8819-78842CB0757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803EA17-9E67-448F-92E7-C1DF47BEE63D}" type="pres">
      <dgm:prSet presAssocID="{E9C973A8-2C75-48C8-A685-29E4C76C6C5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6EF6162-D969-4A83-AC13-33ADB9453929}" type="presOf" srcId="{8A295822-61C0-4B14-BD43-6B36613B102C}" destId="{4F81E5BE-45F9-4BB7-A877-AD4EE37769E8}" srcOrd="1" destOrd="0" presId="urn:microsoft.com/office/officeart/2005/8/layout/gear1"/>
    <dgm:cxn modelId="{1136F110-727C-4EC6-BC04-B6BF3990CD8F}" type="presOf" srcId="{D3D4C5C4-2044-4F3A-8B0B-E2FFE84A1768}" destId="{0CDA6F3D-8B35-49C1-9EF7-E4DBFF67C5F3}" srcOrd="1" destOrd="0" presId="urn:microsoft.com/office/officeart/2005/8/layout/gear1"/>
    <dgm:cxn modelId="{36354695-1D15-477C-BD31-39115AFC2980}" type="presOf" srcId="{8A295822-61C0-4B14-BD43-6B36613B102C}" destId="{F2308DF3-E9FE-4DFF-833F-9A8B2D263220}" srcOrd="2" destOrd="0" presId="urn:microsoft.com/office/officeart/2005/8/layout/gear1"/>
    <dgm:cxn modelId="{8F790094-5093-4243-ABFB-D301F0C2669C}" type="presOf" srcId="{E9C973A8-2C75-48C8-A685-29E4C76C6C5F}" destId="{C803EA17-9E67-448F-92E7-C1DF47BEE63D}" srcOrd="0" destOrd="0" presId="urn:microsoft.com/office/officeart/2005/8/layout/gear1"/>
    <dgm:cxn modelId="{14A5E60B-873B-43D1-A7C8-F0EBF8E8E2FC}" srcId="{BFE39A1E-17B0-4502-9ED4-836B144F8C2A}" destId="{D3D4C5C4-2044-4F3A-8B0B-E2FFE84A1768}" srcOrd="2" destOrd="0" parTransId="{FC152450-23C2-41F9-A433-49AE6962319A}" sibTransId="{E9C973A8-2C75-48C8-A685-29E4C76C6C5F}"/>
    <dgm:cxn modelId="{A078422A-0201-4678-BB51-C805EB501749}" type="presOf" srcId="{8A295822-61C0-4B14-BD43-6B36613B102C}" destId="{22F01EC0-57B7-490F-AF15-5BBEDDAA7C42}" srcOrd="0" destOrd="0" presId="urn:microsoft.com/office/officeart/2005/8/layout/gear1"/>
    <dgm:cxn modelId="{F9D6383B-B2D6-486C-9600-45FF76884504}" type="presOf" srcId="{E74F079A-173F-4BF5-A3DF-DB0ED35CAA7C}" destId="{3C9BE65D-5D10-46B6-B2AD-72E44E406756}" srcOrd="0" destOrd="0" presId="urn:microsoft.com/office/officeart/2005/8/layout/gear1"/>
    <dgm:cxn modelId="{9A9124E1-E34E-46B3-A6BD-BDB8788016F2}" type="presOf" srcId="{E868E1A6-F005-4572-8819-78842CB07574}" destId="{D4C87642-56E6-4E25-BC79-689F1D34F740}" srcOrd="0" destOrd="0" presId="urn:microsoft.com/office/officeart/2005/8/layout/gear1"/>
    <dgm:cxn modelId="{A1E674BB-A4EB-409C-B16F-DF012E7BE221}" type="presOf" srcId="{DD24067B-B1F1-41E3-85D5-BE36DD84B918}" destId="{F2ABFE4B-F906-4278-9A08-7B55DF3FC7B5}" srcOrd="0" destOrd="0" presId="urn:microsoft.com/office/officeart/2005/8/layout/gear1"/>
    <dgm:cxn modelId="{7AC10EFA-D87F-4EBF-A5A0-8924BC0D0C6E}" type="presOf" srcId="{D3D4C5C4-2044-4F3A-8B0B-E2FFE84A1768}" destId="{581E42FF-2C51-4774-8BCB-6CF293E4D201}" srcOrd="0" destOrd="0" presId="urn:microsoft.com/office/officeart/2005/8/layout/gear1"/>
    <dgm:cxn modelId="{02A18DBD-5B2D-4004-BA46-33946485CEA2}" type="presOf" srcId="{BFE39A1E-17B0-4502-9ED4-836B144F8C2A}" destId="{B5B0358B-D072-4B02-9845-FD119DBDF6A3}" srcOrd="0" destOrd="0" presId="urn:microsoft.com/office/officeart/2005/8/layout/gear1"/>
    <dgm:cxn modelId="{E284B572-2F46-4038-82B4-89D0ECF3043B}" srcId="{BFE39A1E-17B0-4502-9ED4-836B144F8C2A}" destId="{DD24067B-B1F1-41E3-85D5-BE36DD84B918}" srcOrd="0" destOrd="0" parTransId="{6E6253E9-B601-4482-BEF5-C50499EC41D2}" sibTransId="{E74F079A-173F-4BF5-A3DF-DB0ED35CAA7C}"/>
    <dgm:cxn modelId="{88EE8A2F-4CB3-4A7C-84B6-0FFC3F11BA4C}" srcId="{BFE39A1E-17B0-4502-9ED4-836B144F8C2A}" destId="{8A295822-61C0-4B14-BD43-6B36613B102C}" srcOrd="1" destOrd="0" parTransId="{1C47A7BB-45ED-4C87-9D5C-38F9C7E92DD1}" sibTransId="{E868E1A6-F005-4572-8819-78842CB07574}"/>
    <dgm:cxn modelId="{398D402E-33EB-4F09-A9F7-D6533C6DF6DB}" type="presOf" srcId="{DD24067B-B1F1-41E3-85D5-BE36DD84B918}" destId="{96F3155E-7B35-4834-9CA4-0D4134A0D769}" srcOrd="2" destOrd="0" presId="urn:microsoft.com/office/officeart/2005/8/layout/gear1"/>
    <dgm:cxn modelId="{8FE9821E-868E-4E76-BC15-8DAEB94CC22C}" type="presOf" srcId="{DD24067B-B1F1-41E3-85D5-BE36DD84B918}" destId="{CD675BF3-12B4-4E99-8477-12E102AFB602}" srcOrd="1" destOrd="0" presId="urn:microsoft.com/office/officeart/2005/8/layout/gear1"/>
    <dgm:cxn modelId="{E4F61261-2C9F-4A07-902A-FD9CBE31B72E}" type="presOf" srcId="{D3D4C5C4-2044-4F3A-8B0B-E2FFE84A1768}" destId="{4986AFA0-D73D-4BA7-A00A-AE4B9DDA1168}" srcOrd="2" destOrd="0" presId="urn:microsoft.com/office/officeart/2005/8/layout/gear1"/>
    <dgm:cxn modelId="{7C6B3B4C-7970-4F36-852B-A1168AFA0E64}" type="presOf" srcId="{D3D4C5C4-2044-4F3A-8B0B-E2FFE84A1768}" destId="{9D5759F6-A260-43AF-94EF-E694F4FA9D24}" srcOrd="3" destOrd="0" presId="urn:microsoft.com/office/officeart/2005/8/layout/gear1"/>
    <dgm:cxn modelId="{0B851C48-F146-4F43-B526-3989E83A9A1D}" type="presParOf" srcId="{B5B0358B-D072-4B02-9845-FD119DBDF6A3}" destId="{F2ABFE4B-F906-4278-9A08-7B55DF3FC7B5}" srcOrd="0" destOrd="0" presId="urn:microsoft.com/office/officeart/2005/8/layout/gear1"/>
    <dgm:cxn modelId="{EAF2D3A1-F06C-44FE-868C-2A42253586C9}" type="presParOf" srcId="{B5B0358B-D072-4B02-9845-FD119DBDF6A3}" destId="{CD675BF3-12B4-4E99-8477-12E102AFB602}" srcOrd="1" destOrd="0" presId="urn:microsoft.com/office/officeart/2005/8/layout/gear1"/>
    <dgm:cxn modelId="{7EF97E29-3791-4C33-98DD-8219F1904BDE}" type="presParOf" srcId="{B5B0358B-D072-4B02-9845-FD119DBDF6A3}" destId="{96F3155E-7B35-4834-9CA4-0D4134A0D769}" srcOrd="2" destOrd="0" presId="urn:microsoft.com/office/officeart/2005/8/layout/gear1"/>
    <dgm:cxn modelId="{09850756-FAC0-47F5-BDA6-625AB8E0D78D}" type="presParOf" srcId="{B5B0358B-D072-4B02-9845-FD119DBDF6A3}" destId="{22F01EC0-57B7-490F-AF15-5BBEDDAA7C42}" srcOrd="3" destOrd="0" presId="urn:microsoft.com/office/officeart/2005/8/layout/gear1"/>
    <dgm:cxn modelId="{1748785E-3A2A-4C40-9A48-EFECE11314A7}" type="presParOf" srcId="{B5B0358B-D072-4B02-9845-FD119DBDF6A3}" destId="{4F81E5BE-45F9-4BB7-A877-AD4EE37769E8}" srcOrd="4" destOrd="0" presId="urn:microsoft.com/office/officeart/2005/8/layout/gear1"/>
    <dgm:cxn modelId="{37A4D1E5-6A97-4CDB-8A64-E362D82A1182}" type="presParOf" srcId="{B5B0358B-D072-4B02-9845-FD119DBDF6A3}" destId="{F2308DF3-E9FE-4DFF-833F-9A8B2D263220}" srcOrd="5" destOrd="0" presId="urn:microsoft.com/office/officeart/2005/8/layout/gear1"/>
    <dgm:cxn modelId="{39884C8C-41F2-496A-86D1-A6631D314FD4}" type="presParOf" srcId="{B5B0358B-D072-4B02-9845-FD119DBDF6A3}" destId="{581E42FF-2C51-4774-8BCB-6CF293E4D201}" srcOrd="6" destOrd="0" presId="urn:microsoft.com/office/officeart/2005/8/layout/gear1"/>
    <dgm:cxn modelId="{AC8FE046-D2AA-4613-AA38-15C536575774}" type="presParOf" srcId="{B5B0358B-D072-4B02-9845-FD119DBDF6A3}" destId="{0CDA6F3D-8B35-49C1-9EF7-E4DBFF67C5F3}" srcOrd="7" destOrd="0" presId="urn:microsoft.com/office/officeart/2005/8/layout/gear1"/>
    <dgm:cxn modelId="{D2EF89D8-667A-4254-BE2C-616AF6551C36}" type="presParOf" srcId="{B5B0358B-D072-4B02-9845-FD119DBDF6A3}" destId="{4986AFA0-D73D-4BA7-A00A-AE4B9DDA1168}" srcOrd="8" destOrd="0" presId="urn:microsoft.com/office/officeart/2005/8/layout/gear1"/>
    <dgm:cxn modelId="{03075A19-FAEC-406A-91E7-E5D0C2F610B4}" type="presParOf" srcId="{B5B0358B-D072-4B02-9845-FD119DBDF6A3}" destId="{9D5759F6-A260-43AF-94EF-E694F4FA9D24}" srcOrd="9" destOrd="0" presId="urn:microsoft.com/office/officeart/2005/8/layout/gear1"/>
    <dgm:cxn modelId="{908B2C04-7C4E-4C0A-B03E-F7C1BA90323C}" type="presParOf" srcId="{B5B0358B-D072-4B02-9845-FD119DBDF6A3}" destId="{3C9BE65D-5D10-46B6-B2AD-72E44E406756}" srcOrd="10" destOrd="0" presId="urn:microsoft.com/office/officeart/2005/8/layout/gear1"/>
    <dgm:cxn modelId="{B1892A2A-E666-499C-9DAD-21E27B799469}" type="presParOf" srcId="{B5B0358B-D072-4B02-9845-FD119DBDF6A3}" destId="{D4C87642-56E6-4E25-BC79-689F1D34F740}" srcOrd="11" destOrd="0" presId="urn:microsoft.com/office/officeart/2005/8/layout/gear1"/>
    <dgm:cxn modelId="{9A5563A9-9DFB-4E15-AD4C-D64B79C31B3F}" type="presParOf" srcId="{B5B0358B-D072-4B02-9845-FD119DBDF6A3}" destId="{C803EA17-9E67-448F-92E7-C1DF47BEE63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A233B-58F1-45B6-B338-B24D218A4C44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AEC75-932E-41C7-9EAC-BEACEE2FC927}">
      <dgm:prSet phldrT="[Text]" custT="1"/>
      <dgm:spPr>
        <a:solidFill>
          <a:srgbClr val="929967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CATI Operational Performance</a:t>
          </a:r>
          <a:endParaRPr lang="en-US" sz="2000" b="1" dirty="0">
            <a:solidFill>
              <a:schemeClr val="bg1"/>
            </a:solidFill>
          </a:endParaRPr>
        </a:p>
      </dgm:t>
    </dgm:pt>
    <dgm:pt modelId="{6D1768A6-8305-4E10-AFE1-422A2E82848D}" type="parTrans" cxnId="{69F2636B-1C35-4B74-9431-4EE7250288A8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CB471C6E-B9F6-4B76-850A-D2EC932723F0}" type="sibTrans" cxnId="{69F2636B-1C35-4B74-9431-4EE7250288A8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956FDDDD-48B8-41C1-82A4-1CA1A6BAFDA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Flexible Operations</a:t>
          </a:r>
          <a:endParaRPr lang="en-US" sz="2000" b="1" dirty="0">
            <a:solidFill>
              <a:schemeClr val="bg1"/>
            </a:solidFill>
          </a:endParaRPr>
        </a:p>
      </dgm:t>
    </dgm:pt>
    <dgm:pt modelId="{6FA29DCA-ACC9-4200-9969-DCC885BF07F4}" type="parTrans" cxnId="{31A7D06E-CDF1-49A1-A99D-5C150AE9F243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FF5CD542-DE62-440E-BB55-CA175C5316C5}" type="sibTrans" cxnId="{31A7D06E-CDF1-49A1-A99D-5C150AE9F243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41575662-220C-4E01-B798-C2AFB29F6676}">
      <dgm:prSet phldrT="[Text]" custT="1"/>
      <dgm:spPr>
        <a:solidFill>
          <a:srgbClr val="D1A43F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Sample Management</a:t>
          </a:r>
          <a:endParaRPr lang="en-US" sz="2000" b="1" dirty="0">
            <a:solidFill>
              <a:schemeClr val="bg1"/>
            </a:solidFill>
          </a:endParaRPr>
        </a:p>
      </dgm:t>
    </dgm:pt>
    <dgm:pt modelId="{A6737C38-9A43-4A6F-8312-C9CA2E983A82}" type="parTrans" cxnId="{6789AC54-19EF-4659-BC76-9607DB8DAF9D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20A93FF5-A28E-4727-B5D6-B5ED62976535}" type="sibTrans" cxnId="{6789AC54-19EF-4659-BC76-9607DB8DAF9D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A924E785-429A-4F71-BAD9-DBA32074A781}">
      <dgm:prSet phldrT="[Text]" custT="1"/>
      <dgm:spPr/>
      <dgm:t>
        <a:bodyPr/>
        <a:lstStyle/>
        <a:p>
          <a:r>
            <a:rPr lang="en-US" sz="1600" b="0" dirty="0" smtClean="0"/>
            <a:t>One Platform, Many Modes</a:t>
          </a:r>
          <a:endParaRPr lang="en-US" sz="1600" b="0" dirty="0"/>
        </a:p>
      </dgm:t>
    </dgm:pt>
    <dgm:pt modelId="{0A34AB61-EB91-48B7-8203-095C506788D0}" type="parTrans" cxnId="{F17F0C64-C317-4251-AF09-56384D6F6C2D}">
      <dgm:prSet/>
      <dgm:spPr/>
      <dgm:t>
        <a:bodyPr/>
        <a:lstStyle/>
        <a:p>
          <a:endParaRPr lang="en-US"/>
        </a:p>
      </dgm:t>
    </dgm:pt>
    <dgm:pt modelId="{BC0F9B1E-20DF-481D-8B3C-C6B40B7CD58D}" type="sibTrans" cxnId="{F17F0C64-C317-4251-AF09-56384D6F6C2D}">
      <dgm:prSet/>
      <dgm:spPr/>
      <dgm:t>
        <a:bodyPr/>
        <a:lstStyle/>
        <a:p>
          <a:endParaRPr lang="en-US"/>
        </a:p>
      </dgm:t>
    </dgm:pt>
    <dgm:pt modelId="{7E8BDDC5-0BCE-4A64-A3DA-2F1DFBC92CD3}">
      <dgm:prSet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</a:rPr>
            <a:t>Real-time control</a:t>
          </a:r>
          <a:endParaRPr lang="en-US" sz="1600" b="0" dirty="0">
            <a:solidFill>
              <a:schemeClr val="tx1"/>
            </a:solidFill>
          </a:endParaRPr>
        </a:p>
      </dgm:t>
    </dgm:pt>
    <dgm:pt modelId="{15BDEA26-32F4-4473-8586-FBAFEBBD0CD3}" type="parTrans" cxnId="{E486D37C-76F8-460E-A867-2B6F2D83377E}">
      <dgm:prSet/>
      <dgm:spPr/>
      <dgm:t>
        <a:bodyPr/>
        <a:lstStyle/>
        <a:p>
          <a:endParaRPr lang="en-US"/>
        </a:p>
      </dgm:t>
    </dgm:pt>
    <dgm:pt modelId="{1D1A49FC-662B-4C47-AEF0-33347BEF3A15}" type="sibTrans" cxnId="{E486D37C-76F8-460E-A867-2B6F2D83377E}">
      <dgm:prSet/>
      <dgm:spPr/>
      <dgm:t>
        <a:bodyPr/>
        <a:lstStyle/>
        <a:p>
          <a:endParaRPr lang="en-US"/>
        </a:p>
      </dgm:t>
    </dgm:pt>
    <dgm:pt modelId="{580C3422-6E71-4507-8293-E2C761AD8013}">
      <dgm:prSet phldrT="[Text]" custT="1"/>
      <dgm:spPr/>
      <dgm:t>
        <a:bodyPr/>
        <a:lstStyle/>
        <a:p>
          <a:r>
            <a:rPr lang="en-US" sz="1600" b="0" smtClean="0"/>
            <a:t>Mixed Vendors</a:t>
          </a:r>
          <a:endParaRPr lang="en-US" sz="1600" b="0" dirty="0"/>
        </a:p>
      </dgm:t>
    </dgm:pt>
    <dgm:pt modelId="{F8733F6D-F350-42B2-8E56-81E4152C500F}" type="parTrans" cxnId="{451B1541-475C-48E1-9366-6A67AA2C72FA}">
      <dgm:prSet/>
      <dgm:spPr/>
      <dgm:t>
        <a:bodyPr/>
        <a:lstStyle/>
        <a:p>
          <a:endParaRPr lang="en-US"/>
        </a:p>
      </dgm:t>
    </dgm:pt>
    <dgm:pt modelId="{4818E5A7-5B38-49B5-81B5-E23F6FC2872B}" type="sibTrans" cxnId="{451B1541-475C-48E1-9366-6A67AA2C72FA}">
      <dgm:prSet/>
      <dgm:spPr/>
      <dgm:t>
        <a:bodyPr/>
        <a:lstStyle/>
        <a:p>
          <a:endParaRPr lang="en-US"/>
        </a:p>
      </dgm:t>
    </dgm:pt>
    <dgm:pt modelId="{DD001B63-778A-4BC7-B6E9-B951B88E3D66}">
      <dgm:prSet phldrT="[Text]" custT="1"/>
      <dgm:spPr/>
      <dgm:t>
        <a:bodyPr/>
        <a:lstStyle/>
        <a:p>
          <a:r>
            <a:rPr lang="en-US" sz="1600" b="0" smtClean="0"/>
            <a:t>In-House, Outsourced</a:t>
          </a:r>
          <a:endParaRPr lang="en-US" sz="1600" b="0" dirty="0"/>
        </a:p>
      </dgm:t>
    </dgm:pt>
    <dgm:pt modelId="{D52BCE34-B8E7-4BB0-88CF-7831B2F519A9}" type="parTrans" cxnId="{5940B6FD-3145-4FA0-8035-39DF47E3955F}">
      <dgm:prSet/>
      <dgm:spPr/>
      <dgm:t>
        <a:bodyPr/>
        <a:lstStyle/>
        <a:p>
          <a:endParaRPr lang="en-US"/>
        </a:p>
      </dgm:t>
    </dgm:pt>
    <dgm:pt modelId="{F5741557-A7D1-4D01-9805-F827FFF40AEE}" type="sibTrans" cxnId="{5940B6FD-3145-4FA0-8035-39DF47E3955F}">
      <dgm:prSet/>
      <dgm:spPr/>
      <dgm:t>
        <a:bodyPr/>
        <a:lstStyle/>
        <a:p>
          <a:endParaRPr lang="en-US"/>
        </a:p>
      </dgm:t>
    </dgm:pt>
    <dgm:pt modelId="{7692E300-D777-40AF-A313-1C02CE54B5AF}">
      <dgm:prSet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Distributed Operations</a:t>
          </a:r>
          <a:endParaRPr lang="en-US" sz="1600" b="1" dirty="0">
            <a:solidFill>
              <a:schemeClr val="bg1"/>
            </a:solidFill>
          </a:endParaRPr>
        </a:p>
      </dgm:t>
    </dgm:pt>
    <dgm:pt modelId="{A4E200CA-C426-4EBB-8B65-81E4613D6708}" type="parTrans" cxnId="{939BA472-4637-4FAF-97BA-02133BBD49A4}">
      <dgm:prSet/>
      <dgm:spPr/>
      <dgm:t>
        <a:bodyPr/>
        <a:lstStyle/>
        <a:p>
          <a:endParaRPr lang="en-US"/>
        </a:p>
      </dgm:t>
    </dgm:pt>
    <dgm:pt modelId="{BB55E9B6-CB4D-4731-8EB9-73F17CD0C2B1}" type="sibTrans" cxnId="{939BA472-4637-4FAF-97BA-02133BBD49A4}">
      <dgm:prSet/>
      <dgm:spPr/>
      <dgm:t>
        <a:bodyPr/>
        <a:lstStyle/>
        <a:p>
          <a:endParaRPr lang="en-US"/>
        </a:p>
      </dgm:t>
    </dgm:pt>
    <dgm:pt modelId="{8C6524F9-DBFC-46AC-8CD5-39F808D8AC32}" type="pres">
      <dgm:prSet presAssocID="{D4BA233B-58F1-45B6-B338-B24D218A4C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984B0C-2BC2-49B9-9A14-970CB50C79E7}" type="pres">
      <dgm:prSet presAssocID="{956FDDDD-48B8-41C1-82A4-1CA1A6BAFDA7}" presName="parentLin" presStyleCnt="0"/>
      <dgm:spPr/>
      <dgm:t>
        <a:bodyPr/>
        <a:lstStyle/>
        <a:p>
          <a:endParaRPr lang="en-US"/>
        </a:p>
      </dgm:t>
    </dgm:pt>
    <dgm:pt modelId="{26E11515-1CB5-401D-A7BC-E1931709D658}" type="pres">
      <dgm:prSet presAssocID="{956FDDDD-48B8-41C1-82A4-1CA1A6BAFDA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38A71EB-3543-4111-BEF9-4BED922B84FA}" type="pres">
      <dgm:prSet presAssocID="{956FDDDD-48B8-41C1-82A4-1CA1A6BAFDA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F28D6-8D76-4EA0-9495-7A3D562CF966}" type="pres">
      <dgm:prSet presAssocID="{956FDDDD-48B8-41C1-82A4-1CA1A6BAFDA7}" presName="negativeSpace" presStyleCnt="0"/>
      <dgm:spPr/>
      <dgm:t>
        <a:bodyPr/>
        <a:lstStyle/>
        <a:p>
          <a:endParaRPr lang="en-US"/>
        </a:p>
      </dgm:t>
    </dgm:pt>
    <dgm:pt modelId="{9CEE5EBF-B70B-4E17-B04E-86E28911473F}" type="pres">
      <dgm:prSet presAssocID="{956FDDDD-48B8-41C1-82A4-1CA1A6BAFDA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5306E-D2CC-4C18-8D0B-8FC24B2768CD}" type="pres">
      <dgm:prSet presAssocID="{FF5CD542-DE62-440E-BB55-CA175C5316C5}" presName="spaceBetweenRectangles" presStyleCnt="0"/>
      <dgm:spPr/>
      <dgm:t>
        <a:bodyPr/>
        <a:lstStyle/>
        <a:p>
          <a:endParaRPr lang="en-US"/>
        </a:p>
      </dgm:t>
    </dgm:pt>
    <dgm:pt modelId="{F52BB5B8-43FC-4ABC-B967-87FD04B2A72A}" type="pres">
      <dgm:prSet presAssocID="{1CEAEC75-932E-41C7-9EAC-BEACEE2FC927}" presName="parentLin" presStyleCnt="0"/>
      <dgm:spPr/>
      <dgm:t>
        <a:bodyPr/>
        <a:lstStyle/>
        <a:p>
          <a:endParaRPr lang="en-US"/>
        </a:p>
      </dgm:t>
    </dgm:pt>
    <dgm:pt modelId="{7976475A-DA0B-47B9-90A0-2EC925E02A74}" type="pres">
      <dgm:prSet presAssocID="{1CEAEC75-932E-41C7-9EAC-BEACEE2FC92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F09C073-4724-45AD-9EF8-F428CBEF8B7D}" type="pres">
      <dgm:prSet presAssocID="{1CEAEC75-932E-41C7-9EAC-BEACEE2FC9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85FD9-81B0-4A6F-8CC7-86AFFF2ACD54}" type="pres">
      <dgm:prSet presAssocID="{1CEAEC75-932E-41C7-9EAC-BEACEE2FC927}" presName="negativeSpace" presStyleCnt="0"/>
      <dgm:spPr/>
      <dgm:t>
        <a:bodyPr/>
        <a:lstStyle/>
        <a:p>
          <a:endParaRPr lang="en-US"/>
        </a:p>
      </dgm:t>
    </dgm:pt>
    <dgm:pt modelId="{A64D7EAB-1287-41A8-BED3-EBED0685F2C1}" type="pres">
      <dgm:prSet presAssocID="{1CEAEC75-932E-41C7-9EAC-BEACEE2FC92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6B90F-9CF4-4628-8188-2B05B54E895E}" type="pres">
      <dgm:prSet presAssocID="{CB471C6E-B9F6-4B76-850A-D2EC932723F0}" presName="spaceBetweenRectangles" presStyleCnt="0"/>
      <dgm:spPr/>
      <dgm:t>
        <a:bodyPr/>
        <a:lstStyle/>
        <a:p>
          <a:endParaRPr lang="en-US"/>
        </a:p>
      </dgm:t>
    </dgm:pt>
    <dgm:pt modelId="{D54A8038-C650-47DC-B5B0-E4D9D6789DED}" type="pres">
      <dgm:prSet presAssocID="{41575662-220C-4E01-B798-C2AFB29F6676}" presName="parentLin" presStyleCnt="0"/>
      <dgm:spPr/>
      <dgm:t>
        <a:bodyPr/>
        <a:lstStyle/>
        <a:p>
          <a:endParaRPr lang="en-US"/>
        </a:p>
      </dgm:t>
    </dgm:pt>
    <dgm:pt modelId="{31A65783-F7CE-417F-AA04-D418C863307E}" type="pres">
      <dgm:prSet presAssocID="{41575662-220C-4E01-B798-C2AFB29F667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C796740-21B9-4F4F-8540-F79D1459FC87}" type="pres">
      <dgm:prSet presAssocID="{41575662-220C-4E01-B798-C2AFB29F66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32396-7F8D-4DBA-89D1-E7C2D8127B50}" type="pres">
      <dgm:prSet presAssocID="{41575662-220C-4E01-B798-C2AFB29F6676}" presName="negativeSpace" presStyleCnt="0"/>
      <dgm:spPr/>
      <dgm:t>
        <a:bodyPr/>
        <a:lstStyle/>
        <a:p>
          <a:endParaRPr lang="en-US"/>
        </a:p>
      </dgm:t>
    </dgm:pt>
    <dgm:pt modelId="{68460A97-776A-4E01-B01A-0E0BC2B0ABC0}" type="pres">
      <dgm:prSet presAssocID="{41575662-220C-4E01-B798-C2AFB29F667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1D25C-D4AB-4713-ACF6-F8EA3F68D504}" type="pres">
      <dgm:prSet presAssocID="{20A93FF5-A28E-4727-B5D6-B5ED62976535}" presName="spaceBetweenRectangles" presStyleCnt="0"/>
      <dgm:spPr/>
      <dgm:t>
        <a:bodyPr/>
        <a:lstStyle/>
        <a:p>
          <a:endParaRPr lang="en-US"/>
        </a:p>
      </dgm:t>
    </dgm:pt>
    <dgm:pt modelId="{B9A02CDA-B821-4DE3-B5F7-97852B7DEDA6}" type="pres">
      <dgm:prSet presAssocID="{7692E300-D777-40AF-A313-1C02CE54B5AF}" presName="parentLin" presStyleCnt="0"/>
      <dgm:spPr/>
      <dgm:t>
        <a:bodyPr/>
        <a:lstStyle/>
        <a:p>
          <a:endParaRPr lang="en-US"/>
        </a:p>
      </dgm:t>
    </dgm:pt>
    <dgm:pt modelId="{C60D3B60-8397-4B35-8CC5-65C4A670B3A6}" type="pres">
      <dgm:prSet presAssocID="{7692E300-D777-40AF-A313-1C02CE54B5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2AA4675-91D9-418E-8CB9-5234B3C8A316}" type="pres">
      <dgm:prSet presAssocID="{7692E300-D777-40AF-A313-1C02CE54B5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F338A-1160-47AD-9993-5CD8F591AC71}" type="pres">
      <dgm:prSet presAssocID="{7692E300-D777-40AF-A313-1C02CE54B5AF}" presName="negativeSpace" presStyleCnt="0"/>
      <dgm:spPr/>
      <dgm:t>
        <a:bodyPr/>
        <a:lstStyle/>
        <a:p>
          <a:endParaRPr lang="en-US"/>
        </a:p>
      </dgm:t>
    </dgm:pt>
    <dgm:pt modelId="{54CD82FD-D5FE-4EE5-AD47-958F46055B49}" type="pres">
      <dgm:prSet presAssocID="{7692E300-D777-40AF-A313-1C02CE54B5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7D06E-CDF1-49A1-A99D-5C150AE9F243}" srcId="{D4BA233B-58F1-45B6-B338-B24D218A4C44}" destId="{956FDDDD-48B8-41C1-82A4-1CA1A6BAFDA7}" srcOrd="0" destOrd="0" parTransId="{6FA29DCA-ACC9-4200-9969-DCC885BF07F4}" sibTransId="{FF5CD542-DE62-440E-BB55-CA175C5316C5}"/>
    <dgm:cxn modelId="{6789AC54-19EF-4659-BC76-9607DB8DAF9D}" srcId="{D4BA233B-58F1-45B6-B338-B24D218A4C44}" destId="{41575662-220C-4E01-B798-C2AFB29F6676}" srcOrd="2" destOrd="0" parTransId="{A6737C38-9A43-4A6F-8312-C9CA2E983A82}" sibTransId="{20A93FF5-A28E-4727-B5D6-B5ED62976535}"/>
    <dgm:cxn modelId="{0B8EA5B0-4742-4CEA-856F-8C9DCC770489}" type="presOf" srcId="{7692E300-D777-40AF-A313-1C02CE54B5AF}" destId="{32AA4675-91D9-418E-8CB9-5234B3C8A316}" srcOrd="1" destOrd="0" presId="urn:microsoft.com/office/officeart/2005/8/layout/list1"/>
    <dgm:cxn modelId="{F17F0C64-C317-4251-AF09-56384D6F6C2D}" srcId="{956FDDDD-48B8-41C1-82A4-1CA1A6BAFDA7}" destId="{A924E785-429A-4F71-BAD9-DBA32074A781}" srcOrd="0" destOrd="0" parTransId="{0A34AB61-EB91-48B7-8203-095C506788D0}" sibTransId="{BC0F9B1E-20DF-481D-8B3C-C6B40B7CD58D}"/>
    <dgm:cxn modelId="{B0B48021-170C-4D21-838D-FF05861CCED5}" type="presOf" srcId="{1CEAEC75-932E-41C7-9EAC-BEACEE2FC927}" destId="{5F09C073-4724-45AD-9EF8-F428CBEF8B7D}" srcOrd="1" destOrd="0" presId="urn:microsoft.com/office/officeart/2005/8/layout/list1"/>
    <dgm:cxn modelId="{C3D7DBD1-E6B6-4D20-9FF6-CE2CB085DE63}" type="presOf" srcId="{D4BA233B-58F1-45B6-B338-B24D218A4C44}" destId="{8C6524F9-DBFC-46AC-8CD5-39F808D8AC32}" srcOrd="0" destOrd="0" presId="urn:microsoft.com/office/officeart/2005/8/layout/list1"/>
    <dgm:cxn modelId="{E486D37C-76F8-460E-A867-2B6F2D83377E}" srcId="{1CEAEC75-932E-41C7-9EAC-BEACEE2FC927}" destId="{7E8BDDC5-0BCE-4A64-A3DA-2F1DFBC92CD3}" srcOrd="0" destOrd="0" parTransId="{15BDEA26-32F4-4473-8586-FBAFEBBD0CD3}" sibTransId="{1D1A49FC-662B-4C47-AEF0-33347BEF3A15}"/>
    <dgm:cxn modelId="{939BA472-4637-4FAF-97BA-02133BBD49A4}" srcId="{D4BA233B-58F1-45B6-B338-B24D218A4C44}" destId="{7692E300-D777-40AF-A313-1C02CE54B5AF}" srcOrd="3" destOrd="0" parTransId="{A4E200CA-C426-4EBB-8B65-81E4613D6708}" sibTransId="{BB55E9B6-CB4D-4731-8EB9-73F17CD0C2B1}"/>
    <dgm:cxn modelId="{063CECB1-EB3E-49C8-B141-06B252911F2F}" type="presOf" srcId="{580C3422-6E71-4507-8293-E2C761AD8013}" destId="{68460A97-776A-4E01-B01A-0E0BC2B0ABC0}" srcOrd="0" destOrd="0" presId="urn:microsoft.com/office/officeart/2005/8/layout/list1"/>
    <dgm:cxn modelId="{5940B6FD-3145-4FA0-8035-39DF47E3955F}" srcId="{7692E300-D777-40AF-A313-1C02CE54B5AF}" destId="{DD001B63-778A-4BC7-B6E9-B951B88E3D66}" srcOrd="0" destOrd="0" parTransId="{D52BCE34-B8E7-4BB0-88CF-7831B2F519A9}" sibTransId="{F5741557-A7D1-4D01-9805-F827FFF40AEE}"/>
    <dgm:cxn modelId="{B9F2EB12-82D5-4C6D-BF11-958C9171B847}" type="presOf" srcId="{956FDDDD-48B8-41C1-82A4-1CA1A6BAFDA7}" destId="{F38A71EB-3543-4111-BEF9-4BED922B84FA}" srcOrd="1" destOrd="0" presId="urn:microsoft.com/office/officeart/2005/8/layout/list1"/>
    <dgm:cxn modelId="{E759C1FC-6B73-4D4F-90BE-A983323D0BD9}" type="presOf" srcId="{7E8BDDC5-0BCE-4A64-A3DA-2F1DFBC92CD3}" destId="{A64D7EAB-1287-41A8-BED3-EBED0685F2C1}" srcOrd="0" destOrd="0" presId="urn:microsoft.com/office/officeart/2005/8/layout/list1"/>
    <dgm:cxn modelId="{87E7D8E1-CC75-4707-B870-567FC32A0BFF}" type="presOf" srcId="{A924E785-429A-4F71-BAD9-DBA32074A781}" destId="{9CEE5EBF-B70B-4E17-B04E-86E28911473F}" srcOrd="0" destOrd="0" presId="urn:microsoft.com/office/officeart/2005/8/layout/list1"/>
    <dgm:cxn modelId="{23DE5C1B-D612-44E6-A975-EF1078F5EB60}" type="presOf" srcId="{7692E300-D777-40AF-A313-1C02CE54B5AF}" destId="{C60D3B60-8397-4B35-8CC5-65C4A670B3A6}" srcOrd="0" destOrd="0" presId="urn:microsoft.com/office/officeart/2005/8/layout/list1"/>
    <dgm:cxn modelId="{60AA8251-7E6D-4A5A-B77C-462ECEDAC1D1}" type="presOf" srcId="{41575662-220C-4E01-B798-C2AFB29F6676}" destId="{EC796740-21B9-4F4F-8540-F79D1459FC87}" srcOrd="1" destOrd="0" presId="urn:microsoft.com/office/officeart/2005/8/layout/list1"/>
    <dgm:cxn modelId="{69F2636B-1C35-4B74-9431-4EE7250288A8}" srcId="{D4BA233B-58F1-45B6-B338-B24D218A4C44}" destId="{1CEAEC75-932E-41C7-9EAC-BEACEE2FC927}" srcOrd="1" destOrd="0" parTransId="{6D1768A6-8305-4E10-AFE1-422A2E82848D}" sibTransId="{CB471C6E-B9F6-4B76-850A-D2EC932723F0}"/>
    <dgm:cxn modelId="{451B1541-475C-48E1-9366-6A67AA2C72FA}" srcId="{41575662-220C-4E01-B798-C2AFB29F6676}" destId="{580C3422-6E71-4507-8293-E2C761AD8013}" srcOrd="0" destOrd="0" parTransId="{F8733F6D-F350-42B2-8E56-81E4152C500F}" sibTransId="{4818E5A7-5B38-49B5-81B5-E23F6FC2872B}"/>
    <dgm:cxn modelId="{04C6A082-2D58-4922-9D79-951EC37ECD4B}" type="presOf" srcId="{1CEAEC75-932E-41C7-9EAC-BEACEE2FC927}" destId="{7976475A-DA0B-47B9-90A0-2EC925E02A74}" srcOrd="0" destOrd="0" presId="urn:microsoft.com/office/officeart/2005/8/layout/list1"/>
    <dgm:cxn modelId="{61BFC6C9-76EF-4A1D-AD12-FDE73541950D}" type="presOf" srcId="{41575662-220C-4E01-B798-C2AFB29F6676}" destId="{31A65783-F7CE-417F-AA04-D418C863307E}" srcOrd="0" destOrd="0" presId="urn:microsoft.com/office/officeart/2005/8/layout/list1"/>
    <dgm:cxn modelId="{0F6EBF1C-0538-48C6-813A-1D2154A72A10}" type="presOf" srcId="{956FDDDD-48B8-41C1-82A4-1CA1A6BAFDA7}" destId="{26E11515-1CB5-401D-A7BC-E1931709D658}" srcOrd="0" destOrd="0" presId="urn:microsoft.com/office/officeart/2005/8/layout/list1"/>
    <dgm:cxn modelId="{5723EBD5-567D-4D27-B5AE-8A107EF027BB}" type="presOf" srcId="{DD001B63-778A-4BC7-B6E9-B951B88E3D66}" destId="{54CD82FD-D5FE-4EE5-AD47-958F46055B49}" srcOrd="0" destOrd="0" presId="urn:microsoft.com/office/officeart/2005/8/layout/list1"/>
    <dgm:cxn modelId="{8C2A8E1B-888C-4D38-A7A4-ED3884EF6AF2}" type="presParOf" srcId="{8C6524F9-DBFC-46AC-8CD5-39F808D8AC32}" destId="{39984B0C-2BC2-49B9-9A14-970CB50C79E7}" srcOrd="0" destOrd="0" presId="urn:microsoft.com/office/officeart/2005/8/layout/list1"/>
    <dgm:cxn modelId="{546A12CF-C623-411A-8292-29425F3FED42}" type="presParOf" srcId="{39984B0C-2BC2-49B9-9A14-970CB50C79E7}" destId="{26E11515-1CB5-401D-A7BC-E1931709D658}" srcOrd="0" destOrd="0" presId="urn:microsoft.com/office/officeart/2005/8/layout/list1"/>
    <dgm:cxn modelId="{B075DCEC-B749-4844-921E-E517137108ED}" type="presParOf" srcId="{39984B0C-2BC2-49B9-9A14-970CB50C79E7}" destId="{F38A71EB-3543-4111-BEF9-4BED922B84FA}" srcOrd="1" destOrd="0" presId="urn:microsoft.com/office/officeart/2005/8/layout/list1"/>
    <dgm:cxn modelId="{3D5DA25A-D46F-411A-B391-D48892A015D9}" type="presParOf" srcId="{8C6524F9-DBFC-46AC-8CD5-39F808D8AC32}" destId="{611F28D6-8D76-4EA0-9495-7A3D562CF966}" srcOrd="1" destOrd="0" presId="urn:microsoft.com/office/officeart/2005/8/layout/list1"/>
    <dgm:cxn modelId="{223F03E0-2B86-4AC4-8F53-D083636090E9}" type="presParOf" srcId="{8C6524F9-DBFC-46AC-8CD5-39F808D8AC32}" destId="{9CEE5EBF-B70B-4E17-B04E-86E28911473F}" srcOrd="2" destOrd="0" presId="urn:microsoft.com/office/officeart/2005/8/layout/list1"/>
    <dgm:cxn modelId="{7C6BEC8E-088C-4F24-AFDA-CD2C151BCD80}" type="presParOf" srcId="{8C6524F9-DBFC-46AC-8CD5-39F808D8AC32}" destId="{9D85306E-D2CC-4C18-8D0B-8FC24B2768CD}" srcOrd="3" destOrd="0" presId="urn:microsoft.com/office/officeart/2005/8/layout/list1"/>
    <dgm:cxn modelId="{90BF7C09-4E17-402C-B544-7259CA9D9225}" type="presParOf" srcId="{8C6524F9-DBFC-46AC-8CD5-39F808D8AC32}" destId="{F52BB5B8-43FC-4ABC-B967-87FD04B2A72A}" srcOrd="4" destOrd="0" presId="urn:microsoft.com/office/officeart/2005/8/layout/list1"/>
    <dgm:cxn modelId="{7C965378-4EDA-4F10-AA51-910DAF882B8A}" type="presParOf" srcId="{F52BB5B8-43FC-4ABC-B967-87FD04B2A72A}" destId="{7976475A-DA0B-47B9-90A0-2EC925E02A74}" srcOrd="0" destOrd="0" presId="urn:microsoft.com/office/officeart/2005/8/layout/list1"/>
    <dgm:cxn modelId="{40913F34-B544-4091-BDFC-ED30930CA2FD}" type="presParOf" srcId="{F52BB5B8-43FC-4ABC-B967-87FD04B2A72A}" destId="{5F09C073-4724-45AD-9EF8-F428CBEF8B7D}" srcOrd="1" destOrd="0" presId="urn:microsoft.com/office/officeart/2005/8/layout/list1"/>
    <dgm:cxn modelId="{A55DCB98-5FBC-46B6-8823-189A8AAA0E74}" type="presParOf" srcId="{8C6524F9-DBFC-46AC-8CD5-39F808D8AC32}" destId="{F1085FD9-81B0-4A6F-8CC7-86AFFF2ACD54}" srcOrd="5" destOrd="0" presId="urn:microsoft.com/office/officeart/2005/8/layout/list1"/>
    <dgm:cxn modelId="{50386388-2238-43EC-8DDE-62AD716855B6}" type="presParOf" srcId="{8C6524F9-DBFC-46AC-8CD5-39F808D8AC32}" destId="{A64D7EAB-1287-41A8-BED3-EBED0685F2C1}" srcOrd="6" destOrd="0" presId="urn:microsoft.com/office/officeart/2005/8/layout/list1"/>
    <dgm:cxn modelId="{2BFAD8C8-06CC-4B4E-A165-C3C2B10EFA88}" type="presParOf" srcId="{8C6524F9-DBFC-46AC-8CD5-39F808D8AC32}" destId="{8A46B90F-9CF4-4628-8188-2B05B54E895E}" srcOrd="7" destOrd="0" presId="urn:microsoft.com/office/officeart/2005/8/layout/list1"/>
    <dgm:cxn modelId="{59936E05-A504-452F-B95A-1548ED6C228B}" type="presParOf" srcId="{8C6524F9-DBFC-46AC-8CD5-39F808D8AC32}" destId="{D54A8038-C650-47DC-B5B0-E4D9D6789DED}" srcOrd="8" destOrd="0" presId="urn:microsoft.com/office/officeart/2005/8/layout/list1"/>
    <dgm:cxn modelId="{9FDDBD19-A489-43DC-A930-FF38CF1AC2F8}" type="presParOf" srcId="{D54A8038-C650-47DC-B5B0-E4D9D6789DED}" destId="{31A65783-F7CE-417F-AA04-D418C863307E}" srcOrd="0" destOrd="0" presId="urn:microsoft.com/office/officeart/2005/8/layout/list1"/>
    <dgm:cxn modelId="{FC5C79B4-4325-41CA-B5E4-A96FBB02A963}" type="presParOf" srcId="{D54A8038-C650-47DC-B5B0-E4D9D6789DED}" destId="{EC796740-21B9-4F4F-8540-F79D1459FC87}" srcOrd="1" destOrd="0" presId="urn:microsoft.com/office/officeart/2005/8/layout/list1"/>
    <dgm:cxn modelId="{54E0037F-2969-4C7D-A80A-9EEEBCAB1E6E}" type="presParOf" srcId="{8C6524F9-DBFC-46AC-8CD5-39F808D8AC32}" destId="{81B32396-7F8D-4DBA-89D1-E7C2D8127B50}" srcOrd="9" destOrd="0" presId="urn:microsoft.com/office/officeart/2005/8/layout/list1"/>
    <dgm:cxn modelId="{E1614020-5CBE-43CA-873C-4342E4C2A3E8}" type="presParOf" srcId="{8C6524F9-DBFC-46AC-8CD5-39F808D8AC32}" destId="{68460A97-776A-4E01-B01A-0E0BC2B0ABC0}" srcOrd="10" destOrd="0" presId="urn:microsoft.com/office/officeart/2005/8/layout/list1"/>
    <dgm:cxn modelId="{D84EC3B9-64F0-454B-9738-8FBBCCE8BDBC}" type="presParOf" srcId="{8C6524F9-DBFC-46AC-8CD5-39F808D8AC32}" destId="{F9A1D25C-D4AB-4713-ACF6-F8EA3F68D504}" srcOrd="11" destOrd="0" presId="urn:microsoft.com/office/officeart/2005/8/layout/list1"/>
    <dgm:cxn modelId="{CFC690A5-D849-4F8C-90C0-4E7C2EF7E0FE}" type="presParOf" srcId="{8C6524F9-DBFC-46AC-8CD5-39F808D8AC32}" destId="{B9A02CDA-B821-4DE3-B5F7-97852B7DEDA6}" srcOrd="12" destOrd="0" presId="urn:microsoft.com/office/officeart/2005/8/layout/list1"/>
    <dgm:cxn modelId="{7B31B1E9-E363-4075-84F6-D85E478D99FE}" type="presParOf" srcId="{B9A02CDA-B821-4DE3-B5F7-97852B7DEDA6}" destId="{C60D3B60-8397-4B35-8CC5-65C4A670B3A6}" srcOrd="0" destOrd="0" presId="urn:microsoft.com/office/officeart/2005/8/layout/list1"/>
    <dgm:cxn modelId="{9634E05C-F23F-4546-9AE9-F9DECC663D2F}" type="presParOf" srcId="{B9A02CDA-B821-4DE3-B5F7-97852B7DEDA6}" destId="{32AA4675-91D9-418E-8CB9-5234B3C8A316}" srcOrd="1" destOrd="0" presId="urn:microsoft.com/office/officeart/2005/8/layout/list1"/>
    <dgm:cxn modelId="{518A6B8A-62E0-4203-A82A-67956BB6E99C}" type="presParOf" srcId="{8C6524F9-DBFC-46AC-8CD5-39F808D8AC32}" destId="{CD0F338A-1160-47AD-9993-5CD8F591AC71}" srcOrd="13" destOrd="0" presId="urn:microsoft.com/office/officeart/2005/8/layout/list1"/>
    <dgm:cxn modelId="{DCD2E8EC-2C7B-4595-95F0-3298CB9DF8D5}" type="presParOf" srcId="{8C6524F9-DBFC-46AC-8CD5-39F808D8AC32}" destId="{54CD82FD-D5FE-4EE5-AD47-958F46055B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32465C-EEE3-48BC-83D7-9760F8C8B35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275C34-95B5-4005-9247-80AD69998508}">
      <dgm:prSet custT="1"/>
      <dgm:spPr/>
      <dgm:t>
        <a:bodyPr/>
        <a:lstStyle/>
        <a:p>
          <a:pPr rtl="0"/>
          <a:r>
            <a:rPr lang="en-US" sz="1400" b="1" dirty="0" smtClean="0"/>
            <a:t>CATI </a:t>
          </a:r>
          <a:br>
            <a:rPr lang="en-US" sz="1400" b="1" dirty="0" smtClean="0"/>
          </a:br>
          <a:r>
            <a:rPr lang="en-US" sz="1400" b="1" dirty="0" smtClean="0"/>
            <a:t>PLUG IN</a:t>
          </a:r>
          <a:endParaRPr lang="en-US" sz="1400" b="1" dirty="0"/>
        </a:p>
      </dgm:t>
    </dgm:pt>
    <dgm:pt modelId="{813E9BCD-0DFF-4593-A7FD-0C73CEF61E82}" type="parTrans" cxnId="{0BA4AB7F-2A30-47D2-8DFB-B69100ADF6A7}">
      <dgm:prSet/>
      <dgm:spPr/>
      <dgm:t>
        <a:bodyPr/>
        <a:lstStyle/>
        <a:p>
          <a:endParaRPr lang="en-US"/>
        </a:p>
      </dgm:t>
    </dgm:pt>
    <dgm:pt modelId="{72A8044E-35FE-4B94-92A0-65CD9ABA4359}" type="sibTrans" cxnId="{0BA4AB7F-2A30-47D2-8DFB-B69100ADF6A7}">
      <dgm:prSet/>
      <dgm:spPr/>
      <dgm:t>
        <a:bodyPr/>
        <a:lstStyle/>
        <a:p>
          <a:endParaRPr lang="en-US"/>
        </a:p>
      </dgm:t>
    </dgm:pt>
    <dgm:pt modelId="{94AC6653-1A74-4C3D-9C9B-DE5603FB129F}">
      <dgm:prSet custT="1"/>
      <dgm:spPr/>
      <dgm:t>
        <a:bodyPr/>
        <a:lstStyle/>
        <a:p>
          <a:pPr rtl="0"/>
          <a:r>
            <a:rPr lang="en-US" sz="1400" b="1" dirty="0" smtClean="0"/>
            <a:t>DISPOSITION CODING</a:t>
          </a:r>
        </a:p>
      </dgm:t>
    </dgm:pt>
    <dgm:pt modelId="{DCE6C236-45F5-42D5-A766-12CE94F82E38}" type="parTrans" cxnId="{1F49C615-5B23-4669-8B1C-F1B007128673}">
      <dgm:prSet/>
      <dgm:spPr/>
      <dgm:t>
        <a:bodyPr/>
        <a:lstStyle/>
        <a:p>
          <a:endParaRPr lang="en-US"/>
        </a:p>
      </dgm:t>
    </dgm:pt>
    <dgm:pt modelId="{7E065211-4903-4E95-9542-964A5E56B9A3}" type="sibTrans" cxnId="{1F49C615-5B23-4669-8B1C-F1B007128673}">
      <dgm:prSet/>
      <dgm:spPr/>
      <dgm:t>
        <a:bodyPr/>
        <a:lstStyle/>
        <a:p>
          <a:endParaRPr lang="en-US"/>
        </a:p>
      </dgm:t>
    </dgm:pt>
    <dgm:pt modelId="{5F824F9E-A590-4196-BDEB-213CFAC2C310}">
      <dgm:prSet custT="1"/>
      <dgm:spPr/>
      <dgm:t>
        <a:bodyPr/>
        <a:lstStyle/>
        <a:p>
          <a:pPr rtl="0"/>
          <a:r>
            <a:rPr lang="en-US" sz="1400" b="1" dirty="0" smtClean="0"/>
            <a:t>SAMPLE SOURCING</a:t>
          </a:r>
          <a:endParaRPr lang="en-US" sz="1400" b="1" dirty="0"/>
        </a:p>
      </dgm:t>
    </dgm:pt>
    <dgm:pt modelId="{6FE8910C-E7A6-4E56-99F9-FCC4DA3B3A6E}" type="parTrans" cxnId="{BF2CC70F-B6DC-4605-9BE1-734AEFF55543}">
      <dgm:prSet/>
      <dgm:spPr/>
      <dgm:t>
        <a:bodyPr/>
        <a:lstStyle/>
        <a:p>
          <a:endParaRPr lang="en-US"/>
        </a:p>
      </dgm:t>
    </dgm:pt>
    <dgm:pt modelId="{47E9AE86-ACD5-4953-9B01-8B4BC5E9A724}" type="sibTrans" cxnId="{BF2CC70F-B6DC-4605-9BE1-734AEFF55543}">
      <dgm:prSet/>
      <dgm:spPr/>
      <dgm:t>
        <a:bodyPr/>
        <a:lstStyle/>
        <a:p>
          <a:endParaRPr lang="en-US"/>
        </a:p>
      </dgm:t>
    </dgm:pt>
    <dgm:pt modelId="{824EDC01-FC48-4A11-AA14-942449EBFA9A}" type="pres">
      <dgm:prSet presAssocID="{B932465C-EEE3-48BC-83D7-9760F8C8B3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057EF5-302B-4DBD-86C7-B86E509CDD98}" type="pres">
      <dgm:prSet presAssocID="{5F824F9E-A590-4196-BDEB-213CFAC2C310}" presName="Accent1" presStyleCnt="0"/>
      <dgm:spPr/>
    </dgm:pt>
    <dgm:pt modelId="{F65FE16C-B117-4F5B-8E7D-A369DC3B5620}" type="pres">
      <dgm:prSet presAssocID="{5F824F9E-A590-4196-BDEB-213CFAC2C310}" presName="Accent" presStyleLbl="node1" presStyleIdx="0" presStyleCnt="3"/>
      <dgm:spPr/>
    </dgm:pt>
    <dgm:pt modelId="{1C1341FF-C871-48C3-9771-DC5DC24834B4}" type="pres">
      <dgm:prSet presAssocID="{5F824F9E-A590-4196-BDEB-213CFAC2C31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DF3C0-F7BC-436C-9048-73299C80595A}" type="pres">
      <dgm:prSet presAssocID="{94AC6653-1A74-4C3D-9C9B-DE5603FB129F}" presName="Accent2" presStyleCnt="0"/>
      <dgm:spPr/>
    </dgm:pt>
    <dgm:pt modelId="{4CEA9AC1-7941-49F4-A2A7-2D81C791E582}" type="pres">
      <dgm:prSet presAssocID="{94AC6653-1A74-4C3D-9C9B-DE5603FB129F}" presName="Accent" presStyleLbl="node1" presStyleIdx="1" presStyleCnt="3"/>
      <dgm:spPr/>
    </dgm:pt>
    <dgm:pt modelId="{9CC4FC6D-AC3B-4A0B-ABD7-D8E6BFD3C496}" type="pres">
      <dgm:prSet presAssocID="{94AC6653-1A74-4C3D-9C9B-DE5603FB129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154DD-EB07-4ED6-A51B-43B3249FCC26}" type="pres">
      <dgm:prSet presAssocID="{88275C34-95B5-4005-9247-80AD69998508}" presName="Accent3" presStyleCnt="0"/>
      <dgm:spPr/>
    </dgm:pt>
    <dgm:pt modelId="{8C472951-E500-4B43-96D8-8B80F64DE87A}" type="pres">
      <dgm:prSet presAssocID="{88275C34-95B5-4005-9247-80AD69998508}" presName="Accent" presStyleLbl="node1" presStyleIdx="2" presStyleCnt="3"/>
      <dgm:spPr/>
    </dgm:pt>
    <dgm:pt modelId="{E8187CB8-F707-4DA0-B5A8-26A20CEA41AC}" type="pres">
      <dgm:prSet presAssocID="{88275C34-95B5-4005-9247-80AD699985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6EB76-3D42-4EDC-9A4C-A9A358D7160B}" type="presOf" srcId="{94AC6653-1A74-4C3D-9C9B-DE5603FB129F}" destId="{9CC4FC6D-AC3B-4A0B-ABD7-D8E6BFD3C496}" srcOrd="0" destOrd="0" presId="urn:microsoft.com/office/officeart/2009/layout/CircleArrowProcess"/>
    <dgm:cxn modelId="{0BA4AB7F-2A30-47D2-8DFB-B69100ADF6A7}" srcId="{B932465C-EEE3-48BC-83D7-9760F8C8B357}" destId="{88275C34-95B5-4005-9247-80AD69998508}" srcOrd="2" destOrd="0" parTransId="{813E9BCD-0DFF-4593-A7FD-0C73CEF61E82}" sibTransId="{72A8044E-35FE-4B94-92A0-65CD9ABA4359}"/>
    <dgm:cxn modelId="{1F49C615-5B23-4669-8B1C-F1B007128673}" srcId="{B932465C-EEE3-48BC-83D7-9760F8C8B357}" destId="{94AC6653-1A74-4C3D-9C9B-DE5603FB129F}" srcOrd="1" destOrd="0" parTransId="{DCE6C236-45F5-42D5-A766-12CE94F82E38}" sibTransId="{7E065211-4903-4E95-9542-964A5E56B9A3}"/>
    <dgm:cxn modelId="{9C098F8C-BDDF-4F48-9FE5-26BC11E0E7D8}" type="presOf" srcId="{5F824F9E-A590-4196-BDEB-213CFAC2C310}" destId="{1C1341FF-C871-48C3-9771-DC5DC24834B4}" srcOrd="0" destOrd="0" presId="urn:microsoft.com/office/officeart/2009/layout/CircleArrowProcess"/>
    <dgm:cxn modelId="{BF2CC70F-B6DC-4605-9BE1-734AEFF55543}" srcId="{B932465C-EEE3-48BC-83D7-9760F8C8B357}" destId="{5F824F9E-A590-4196-BDEB-213CFAC2C310}" srcOrd="0" destOrd="0" parTransId="{6FE8910C-E7A6-4E56-99F9-FCC4DA3B3A6E}" sibTransId="{47E9AE86-ACD5-4953-9B01-8B4BC5E9A724}"/>
    <dgm:cxn modelId="{138AE32F-5DA4-4184-AC81-3F57744AD252}" type="presOf" srcId="{88275C34-95B5-4005-9247-80AD69998508}" destId="{E8187CB8-F707-4DA0-B5A8-26A20CEA41AC}" srcOrd="0" destOrd="0" presId="urn:microsoft.com/office/officeart/2009/layout/CircleArrowProcess"/>
    <dgm:cxn modelId="{E65EC202-79DA-4B71-B641-3DAE4C98CA15}" type="presOf" srcId="{B932465C-EEE3-48BC-83D7-9760F8C8B357}" destId="{824EDC01-FC48-4A11-AA14-942449EBFA9A}" srcOrd="0" destOrd="0" presId="urn:microsoft.com/office/officeart/2009/layout/CircleArrowProcess"/>
    <dgm:cxn modelId="{D1694287-14FC-48C7-AE19-D9A6B265357C}" type="presParOf" srcId="{824EDC01-FC48-4A11-AA14-942449EBFA9A}" destId="{6F057EF5-302B-4DBD-86C7-B86E509CDD98}" srcOrd="0" destOrd="0" presId="urn:microsoft.com/office/officeart/2009/layout/CircleArrowProcess"/>
    <dgm:cxn modelId="{F851819E-203F-49E7-B787-4BF85A33A01B}" type="presParOf" srcId="{6F057EF5-302B-4DBD-86C7-B86E509CDD98}" destId="{F65FE16C-B117-4F5B-8E7D-A369DC3B5620}" srcOrd="0" destOrd="0" presId="urn:microsoft.com/office/officeart/2009/layout/CircleArrowProcess"/>
    <dgm:cxn modelId="{D97285C2-9A1E-49CB-861C-7261920738DB}" type="presParOf" srcId="{824EDC01-FC48-4A11-AA14-942449EBFA9A}" destId="{1C1341FF-C871-48C3-9771-DC5DC24834B4}" srcOrd="1" destOrd="0" presId="urn:microsoft.com/office/officeart/2009/layout/CircleArrowProcess"/>
    <dgm:cxn modelId="{52FBDD46-EED8-49E6-86F6-6458D5A2AB46}" type="presParOf" srcId="{824EDC01-FC48-4A11-AA14-942449EBFA9A}" destId="{9D7DF3C0-F7BC-436C-9048-73299C80595A}" srcOrd="2" destOrd="0" presId="urn:microsoft.com/office/officeart/2009/layout/CircleArrowProcess"/>
    <dgm:cxn modelId="{9618CD6C-625D-41A9-9A3E-B87EAC088888}" type="presParOf" srcId="{9D7DF3C0-F7BC-436C-9048-73299C80595A}" destId="{4CEA9AC1-7941-49F4-A2A7-2D81C791E582}" srcOrd="0" destOrd="0" presId="urn:microsoft.com/office/officeart/2009/layout/CircleArrowProcess"/>
    <dgm:cxn modelId="{26C91862-A9D7-4955-94A4-9A081F0D0DAA}" type="presParOf" srcId="{824EDC01-FC48-4A11-AA14-942449EBFA9A}" destId="{9CC4FC6D-AC3B-4A0B-ABD7-D8E6BFD3C496}" srcOrd="3" destOrd="0" presId="urn:microsoft.com/office/officeart/2009/layout/CircleArrowProcess"/>
    <dgm:cxn modelId="{94E3312E-C535-43EB-870E-E94247C3F773}" type="presParOf" srcId="{824EDC01-FC48-4A11-AA14-942449EBFA9A}" destId="{A93154DD-EB07-4ED6-A51B-43B3249FCC26}" srcOrd="4" destOrd="0" presId="urn:microsoft.com/office/officeart/2009/layout/CircleArrowProcess"/>
    <dgm:cxn modelId="{E9A16F49-897E-4C09-B81F-858DF4AFAEC8}" type="presParOf" srcId="{A93154DD-EB07-4ED6-A51B-43B3249FCC26}" destId="{8C472951-E500-4B43-96D8-8B80F64DE87A}" srcOrd="0" destOrd="0" presId="urn:microsoft.com/office/officeart/2009/layout/CircleArrowProcess"/>
    <dgm:cxn modelId="{4166A22E-2C33-4F84-855A-04D1BC59673F}" type="presParOf" srcId="{824EDC01-FC48-4A11-AA14-942449EBFA9A}" destId="{E8187CB8-F707-4DA0-B5A8-26A20CEA41A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2465C-EEE3-48BC-83D7-9760F8C8B35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275C34-95B5-4005-9247-80AD69998508}">
      <dgm:prSet custT="1"/>
      <dgm:spPr/>
      <dgm:t>
        <a:bodyPr/>
        <a:lstStyle/>
        <a:p>
          <a:pPr rtl="0"/>
          <a:r>
            <a:rPr lang="en-US" sz="1400" b="1" dirty="0" smtClean="0"/>
            <a:t>CROSS STUDY CALL BLENDING</a:t>
          </a:r>
          <a:endParaRPr lang="en-US" sz="1400" b="1" dirty="0"/>
        </a:p>
      </dgm:t>
    </dgm:pt>
    <dgm:pt modelId="{813E9BCD-0DFF-4593-A7FD-0C73CEF61E82}" type="parTrans" cxnId="{0BA4AB7F-2A30-47D2-8DFB-B69100ADF6A7}">
      <dgm:prSet/>
      <dgm:spPr/>
      <dgm:t>
        <a:bodyPr/>
        <a:lstStyle/>
        <a:p>
          <a:endParaRPr lang="en-US"/>
        </a:p>
      </dgm:t>
    </dgm:pt>
    <dgm:pt modelId="{72A8044E-35FE-4B94-92A0-65CD9ABA4359}" type="sibTrans" cxnId="{0BA4AB7F-2A30-47D2-8DFB-B69100ADF6A7}">
      <dgm:prSet/>
      <dgm:spPr/>
      <dgm:t>
        <a:bodyPr/>
        <a:lstStyle/>
        <a:p>
          <a:endParaRPr lang="en-US"/>
        </a:p>
      </dgm:t>
    </dgm:pt>
    <dgm:pt modelId="{94AC6653-1A74-4C3D-9C9B-DE5603FB129F}">
      <dgm:prSet custT="1"/>
      <dgm:spPr/>
      <dgm:t>
        <a:bodyPr/>
        <a:lstStyle/>
        <a:p>
          <a:pPr rtl="0"/>
          <a:r>
            <a:rPr lang="en-US" sz="1400" b="1" dirty="0" smtClean="0"/>
            <a:t>CLOUD DEPLOYABLE</a:t>
          </a:r>
        </a:p>
      </dgm:t>
    </dgm:pt>
    <dgm:pt modelId="{DCE6C236-45F5-42D5-A766-12CE94F82E38}" type="parTrans" cxnId="{1F49C615-5B23-4669-8B1C-F1B007128673}">
      <dgm:prSet/>
      <dgm:spPr/>
      <dgm:t>
        <a:bodyPr/>
        <a:lstStyle/>
        <a:p>
          <a:endParaRPr lang="en-US"/>
        </a:p>
      </dgm:t>
    </dgm:pt>
    <dgm:pt modelId="{7E065211-4903-4E95-9542-964A5E56B9A3}" type="sibTrans" cxnId="{1F49C615-5B23-4669-8B1C-F1B007128673}">
      <dgm:prSet/>
      <dgm:spPr/>
      <dgm:t>
        <a:bodyPr/>
        <a:lstStyle/>
        <a:p>
          <a:endParaRPr lang="en-US"/>
        </a:p>
      </dgm:t>
    </dgm:pt>
    <dgm:pt modelId="{5F824F9E-A590-4196-BDEB-213CFAC2C310}">
      <dgm:prSet custT="1"/>
      <dgm:spPr/>
      <dgm:t>
        <a:bodyPr/>
        <a:lstStyle/>
        <a:p>
          <a:pPr rtl="0"/>
          <a:r>
            <a:rPr lang="en-US" sz="1400" b="1" dirty="0" smtClean="0"/>
            <a:t>OPERATIONAL DASHBOARD</a:t>
          </a:r>
          <a:endParaRPr lang="en-US" sz="1400" b="1" dirty="0"/>
        </a:p>
      </dgm:t>
    </dgm:pt>
    <dgm:pt modelId="{6FE8910C-E7A6-4E56-99F9-FCC4DA3B3A6E}" type="parTrans" cxnId="{BF2CC70F-B6DC-4605-9BE1-734AEFF55543}">
      <dgm:prSet/>
      <dgm:spPr/>
      <dgm:t>
        <a:bodyPr/>
        <a:lstStyle/>
        <a:p>
          <a:endParaRPr lang="en-US"/>
        </a:p>
      </dgm:t>
    </dgm:pt>
    <dgm:pt modelId="{47E9AE86-ACD5-4953-9B01-8B4BC5E9A724}" type="sibTrans" cxnId="{BF2CC70F-B6DC-4605-9BE1-734AEFF55543}">
      <dgm:prSet/>
      <dgm:spPr/>
      <dgm:t>
        <a:bodyPr/>
        <a:lstStyle/>
        <a:p>
          <a:endParaRPr lang="en-US"/>
        </a:p>
      </dgm:t>
    </dgm:pt>
    <dgm:pt modelId="{824EDC01-FC48-4A11-AA14-942449EBFA9A}" type="pres">
      <dgm:prSet presAssocID="{B932465C-EEE3-48BC-83D7-9760F8C8B3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057EF5-302B-4DBD-86C7-B86E509CDD98}" type="pres">
      <dgm:prSet presAssocID="{5F824F9E-A590-4196-BDEB-213CFAC2C310}" presName="Accent1" presStyleCnt="0"/>
      <dgm:spPr/>
    </dgm:pt>
    <dgm:pt modelId="{F65FE16C-B117-4F5B-8E7D-A369DC3B5620}" type="pres">
      <dgm:prSet presAssocID="{5F824F9E-A590-4196-BDEB-213CFAC2C310}" presName="Accent" presStyleLbl="node1" presStyleIdx="0" presStyleCnt="3"/>
      <dgm:spPr/>
    </dgm:pt>
    <dgm:pt modelId="{1C1341FF-C871-48C3-9771-DC5DC24834B4}" type="pres">
      <dgm:prSet presAssocID="{5F824F9E-A590-4196-BDEB-213CFAC2C31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DF3C0-F7BC-436C-9048-73299C80595A}" type="pres">
      <dgm:prSet presAssocID="{94AC6653-1A74-4C3D-9C9B-DE5603FB129F}" presName="Accent2" presStyleCnt="0"/>
      <dgm:spPr/>
    </dgm:pt>
    <dgm:pt modelId="{4CEA9AC1-7941-49F4-A2A7-2D81C791E582}" type="pres">
      <dgm:prSet presAssocID="{94AC6653-1A74-4C3D-9C9B-DE5603FB129F}" presName="Accent" presStyleLbl="node1" presStyleIdx="1" presStyleCnt="3"/>
      <dgm:spPr/>
    </dgm:pt>
    <dgm:pt modelId="{9CC4FC6D-AC3B-4A0B-ABD7-D8E6BFD3C496}" type="pres">
      <dgm:prSet presAssocID="{94AC6653-1A74-4C3D-9C9B-DE5603FB129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154DD-EB07-4ED6-A51B-43B3249FCC26}" type="pres">
      <dgm:prSet presAssocID="{88275C34-95B5-4005-9247-80AD69998508}" presName="Accent3" presStyleCnt="0"/>
      <dgm:spPr/>
    </dgm:pt>
    <dgm:pt modelId="{8C472951-E500-4B43-96D8-8B80F64DE87A}" type="pres">
      <dgm:prSet presAssocID="{88275C34-95B5-4005-9247-80AD69998508}" presName="Accent" presStyleLbl="node1" presStyleIdx="2" presStyleCnt="3"/>
      <dgm:spPr/>
    </dgm:pt>
    <dgm:pt modelId="{E8187CB8-F707-4DA0-B5A8-26A20CEA41AC}" type="pres">
      <dgm:prSet presAssocID="{88275C34-95B5-4005-9247-80AD699985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69E32-5AA6-4B99-93EF-3D6188516CEC}" type="presOf" srcId="{5F824F9E-A590-4196-BDEB-213CFAC2C310}" destId="{1C1341FF-C871-48C3-9771-DC5DC24834B4}" srcOrd="0" destOrd="0" presId="urn:microsoft.com/office/officeart/2009/layout/CircleArrowProcess"/>
    <dgm:cxn modelId="{885D3CEA-BC52-4A2E-84E3-2C8D4BED9859}" type="presOf" srcId="{94AC6653-1A74-4C3D-9C9B-DE5603FB129F}" destId="{9CC4FC6D-AC3B-4A0B-ABD7-D8E6BFD3C496}" srcOrd="0" destOrd="0" presId="urn:microsoft.com/office/officeart/2009/layout/CircleArrowProcess"/>
    <dgm:cxn modelId="{0BA4AB7F-2A30-47D2-8DFB-B69100ADF6A7}" srcId="{B932465C-EEE3-48BC-83D7-9760F8C8B357}" destId="{88275C34-95B5-4005-9247-80AD69998508}" srcOrd="2" destOrd="0" parTransId="{813E9BCD-0DFF-4593-A7FD-0C73CEF61E82}" sibTransId="{72A8044E-35FE-4B94-92A0-65CD9ABA4359}"/>
    <dgm:cxn modelId="{BF2CC70F-B6DC-4605-9BE1-734AEFF55543}" srcId="{B932465C-EEE3-48BC-83D7-9760F8C8B357}" destId="{5F824F9E-A590-4196-BDEB-213CFAC2C310}" srcOrd="0" destOrd="0" parTransId="{6FE8910C-E7A6-4E56-99F9-FCC4DA3B3A6E}" sibTransId="{47E9AE86-ACD5-4953-9B01-8B4BC5E9A724}"/>
    <dgm:cxn modelId="{575FC604-DE19-490B-B489-F3562A02CA3A}" type="presOf" srcId="{B932465C-EEE3-48BC-83D7-9760F8C8B357}" destId="{824EDC01-FC48-4A11-AA14-942449EBFA9A}" srcOrd="0" destOrd="0" presId="urn:microsoft.com/office/officeart/2009/layout/CircleArrowProcess"/>
    <dgm:cxn modelId="{1F49C615-5B23-4669-8B1C-F1B007128673}" srcId="{B932465C-EEE3-48BC-83D7-9760F8C8B357}" destId="{94AC6653-1A74-4C3D-9C9B-DE5603FB129F}" srcOrd="1" destOrd="0" parTransId="{DCE6C236-45F5-42D5-A766-12CE94F82E38}" sibTransId="{7E065211-4903-4E95-9542-964A5E56B9A3}"/>
    <dgm:cxn modelId="{F2E8EFD2-EBD9-4FE7-89EE-8A59553F6674}" type="presOf" srcId="{88275C34-95B5-4005-9247-80AD69998508}" destId="{E8187CB8-F707-4DA0-B5A8-26A20CEA41AC}" srcOrd="0" destOrd="0" presId="urn:microsoft.com/office/officeart/2009/layout/CircleArrowProcess"/>
    <dgm:cxn modelId="{D2BC4CB5-2B58-4FA4-95ED-4F7F773AA843}" type="presParOf" srcId="{824EDC01-FC48-4A11-AA14-942449EBFA9A}" destId="{6F057EF5-302B-4DBD-86C7-B86E509CDD98}" srcOrd="0" destOrd="0" presId="urn:microsoft.com/office/officeart/2009/layout/CircleArrowProcess"/>
    <dgm:cxn modelId="{F4886B19-3649-4ECB-B60E-28FA90D41E0A}" type="presParOf" srcId="{6F057EF5-302B-4DBD-86C7-B86E509CDD98}" destId="{F65FE16C-B117-4F5B-8E7D-A369DC3B5620}" srcOrd="0" destOrd="0" presId="urn:microsoft.com/office/officeart/2009/layout/CircleArrowProcess"/>
    <dgm:cxn modelId="{FC12C88B-783B-4988-B6FD-CA2494B86B19}" type="presParOf" srcId="{824EDC01-FC48-4A11-AA14-942449EBFA9A}" destId="{1C1341FF-C871-48C3-9771-DC5DC24834B4}" srcOrd="1" destOrd="0" presId="urn:microsoft.com/office/officeart/2009/layout/CircleArrowProcess"/>
    <dgm:cxn modelId="{60724D16-EEA7-465C-87F7-E904D6B15D8B}" type="presParOf" srcId="{824EDC01-FC48-4A11-AA14-942449EBFA9A}" destId="{9D7DF3C0-F7BC-436C-9048-73299C80595A}" srcOrd="2" destOrd="0" presId="urn:microsoft.com/office/officeart/2009/layout/CircleArrowProcess"/>
    <dgm:cxn modelId="{EF2ABD32-DFCC-43F5-B45E-4ECA8FEBA89C}" type="presParOf" srcId="{9D7DF3C0-F7BC-436C-9048-73299C80595A}" destId="{4CEA9AC1-7941-49F4-A2A7-2D81C791E582}" srcOrd="0" destOrd="0" presId="urn:microsoft.com/office/officeart/2009/layout/CircleArrowProcess"/>
    <dgm:cxn modelId="{BD42B4FA-712C-42E9-8926-93886532F347}" type="presParOf" srcId="{824EDC01-FC48-4A11-AA14-942449EBFA9A}" destId="{9CC4FC6D-AC3B-4A0B-ABD7-D8E6BFD3C496}" srcOrd="3" destOrd="0" presId="urn:microsoft.com/office/officeart/2009/layout/CircleArrowProcess"/>
    <dgm:cxn modelId="{2278D65B-E8A4-4BD6-80ED-B263653AD0EA}" type="presParOf" srcId="{824EDC01-FC48-4A11-AA14-942449EBFA9A}" destId="{A93154DD-EB07-4ED6-A51B-43B3249FCC26}" srcOrd="4" destOrd="0" presId="urn:microsoft.com/office/officeart/2009/layout/CircleArrowProcess"/>
    <dgm:cxn modelId="{BCCD7C77-5A99-43B4-8E61-A06C5E6B75BE}" type="presParOf" srcId="{A93154DD-EB07-4ED6-A51B-43B3249FCC26}" destId="{8C472951-E500-4B43-96D8-8B80F64DE87A}" srcOrd="0" destOrd="0" presId="urn:microsoft.com/office/officeart/2009/layout/CircleArrowProcess"/>
    <dgm:cxn modelId="{8C6E679D-4FFE-4637-924E-224D30721359}" type="presParOf" srcId="{824EDC01-FC48-4A11-AA14-942449EBFA9A}" destId="{E8187CB8-F707-4DA0-B5A8-26A20CEA41A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32465C-EEE3-48BC-83D7-9760F8C8B35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275C34-95B5-4005-9247-80AD69998508}">
      <dgm:prSet custT="1"/>
      <dgm:spPr/>
      <dgm:t>
        <a:bodyPr/>
        <a:lstStyle/>
        <a:p>
          <a:pPr rtl="0"/>
          <a:r>
            <a:rPr lang="en-US" sz="1400" b="1" dirty="0" smtClean="0"/>
            <a:t>COMPOSITE SOLUTIONS</a:t>
          </a:r>
          <a:endParaRPr lang="en-US" sz="1400" b="1" dirty="0"/>
        </a:p>
      </dgm:t>
    </dgm:pt>
    <dgm:pt modelId="{813E9BCD-0DFF-4593-A7FD-0C73CEF61E82}" type="parTrans" cxnId="{0BA4AB7F-2A30-47D2-8DFB-B69100ADF6A7}">
      <dgm:prSet/>
      <dgm:spPr/>
      <dgm:t>
        <a:bodyPr/>
        <a:lstStyle/>
        <a:p>
          <a:endParaRPr lang="en-US"/>
        </a:p>
      </dgm:t>
    </dgm:pt>
    <dgm:pt modelId="{72A8044E-35FE-4B94-92A0-65CD9ABA4359}" type="sibTrans" cxnId="{0BA4AB7F-2A30-47D2-8DFB-B69100ADF6A7}">
      <dgm:prSet/>
      <dgm:spPr/>
      <dgm:t>
        <a:bodyPr/>
        <a:lstStyle/>
        <a:p>
          <a:endParaRPr lang="en-US"/>
        </a:p>
      </dgm:t>
    </dgm:pt>
    <dgm:pt modelId="{94AC6653-1A74-4C3D-9C9B-DE5603FB129F}">
      <dgm:prSet custT="1"/>
      <dgm:spPr/>
      <dgm:t>
        <a:bodyPr/>
        <a:lstStyle/>
        <a:p>
          <a:pPr rtl="0"/>
          <a:r>
            <a:rPr lang="en-US" sz="1400" b="1" dirty="0" smtClean="0"/>
            <a:t>APPLICATION HEALTH MONITORING</a:t>
          </a:r>
        </a:p>
      </dgm:t>
    </dgm:pt>
    <dgm:pt modelId="{DCE6C236-45F5-42D5-A766-12CE94F82E38}" type="parTrans" cxnId="{1F49C615-5B23-4669-8B1C-F1B007128673}">
      <dgm:prSet/>
      <dgm:spPr/>
      <dgm:t>
        <a:bodyPr/>
        <a:lstStyle/>
        <a:p>
          <a:endParaRPr lang="en-US"/>
        </a:p>
      </dgm:t>
    </dgm:pt>
    <dgm:pt modelId="{7E065211-4903-4E95-9542-964A5E56B9A3}" type="sibTrans" cxnId="{1F49C615-5B23-4669-8B1C-F1B007128673}">
      <dgm:prSet/>
      <dgm:spPr/>
      <dgm:t>
        <a:bodyPr/>
        <a:lstStyle/>
        <a:p>
          <a:endParaRPr lang="en-US"/>
        </a:p>
      </dgm:t>
    </dgm:pt>
    <dgm:pt modelId="{5F824F9E-A590-4196-BDEB-213CFAC2C310}">
      <dgm:prSet custT="1"/>
      <dgm:spPr/>
      <dgm:t>
        <a:bodyPr/>
        <a:lstStyle/>
        <a:p>
          <a:pPr rtl="0"/>
          <a:r>
            <a:rPr lang="en-US" sz="1400" b="1" dirty="0" smtClean="0"/>
            <a:t>DATABASE</a:t>
          </a:r>
          <a:endParaRPr lang="en-US" sz="1400" b="1" dirty="0"/>
        </a:p>
      </dgm:t>
    </dgm:pt>
    <dgm:pt modelId="{6FE8910C-E7A6-4E56-99F9-FCC4DA3B3A6E}" type="parTrans" cxnId="{BF2CC70F-B6DC-4605-9BE1-734AEFF55543}">
      <dgm:prSet/>
      <dgm:spPr/>
      <dgm:t>
        <a:bodyPr/>
        <a:lstStyle/>
        <a:p>
          <a:endParaRPr lang="en-US"/>
        </a:p>
      </dgm:t>
    </dgm:pt>
    <dgm:pt modelId="{47E9AE86-ACD5-4953-9B01-8B4BC5E9A724}" type="sibTrans" cxnId="{BF2CC70F-B6DC-4605-9BE1-734AEFF55543}">
      <dgm:prSet/>
      <dgm:spPr/>
      <dgm:t>
        <a:bodyPr/>
        <a:lstStyle/>
        <a:p>
          <a:endParaRPr lang="en-US"/>
        </a:p>
      </dgm:t>
    </dgm:pt>
    <dgm:pt modelId="{824EDC01-FC48-4A11-AA14-942449EBFA9A}" type="pres">
      <dgm:prSet presAssocID="{B932465C-EEE3-48BC-83D7-9760F8C8B3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057EF5-302B-4DBD-86C7-B86E509CDD98}" type="pres">
      <dgm:prSet presAssocID="{5F824F9E-A590-4196-BDEB-213CFAC2C310}" presName="Accent1" presStyleCnt="0"/>
      <dgm:spPr/>
    </dgm:pt>
    <dgm:pt modelId="{F65FE16C-B117-4F5B-8E7D-A369DC3B5620}" type="pres">
      <dgm:prSet presAssocID="{5F824F9E-A590-4196-BDEB-213CFAC2C310}" presName="Accent" presStyleLbl="node1" presStyleIdx="0" presStyleCnt="3"/>
      <dgm:spPr/>
    </dgm:pt>
    <dgm:pt modelId="{1C1341FF-C871-48C3-9771-DC5DC24834B4}" type="pres">
      <dgm:prSet presAssocID="{5F824F9E-A590-4196-BDEB-213CFAC2C31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CAE2E-ED1B-43B4-9BEE-A94B5BBB2BA5}" type="pres">
      <dgm:prSet presAssocID="{88275C34-95B5-4005-9247-80AD69998508}" presName="Accent2" presStyleCnt="0"/>
      <dgm:spPr/>
    </dgm:pt>
    <dgm:pt modelId="{8C472951-E500-4B43-96D8-8B80F64DE87A}" type="pres">
      <dgm:prSet presAssocID="{88275C34-95B5-4005-9247-80AD69998508}" presName="Accent" presStyleLbl="node1" presStyleIdx="1" presStyleCnt="3"/>
      <dgm:spPr/>
    </dgm:pt>
    <dgm:pt modelId="{0D52E55E-E3CE-411F-911A-2A0D4DFD9CCA}" type="pres">
      <dgm:prSet presAssocID="{88275C34-95B5-4005-9247-80AD6999850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15D2-172C-4B14-B98A-39AE61996EBB}" type="pres">
      <dgm:prSet presAssocID="{94AC6653-1A74-4C3D-9C9B-DE5603FB129F}" presName="Accent3" presStyleCnt="0"/>
      <dgm:spPr/>
    </dgm:pt>
    <dgm:pt modelId="{4CEA9AC1-7941-49F4-A2A7-2D81C791E582}" type="pres">
      <dgm:prSet presAssocID="{94AC6653-1A74-4C3D-9C9B-DE5603FB129F}" presName="Accent" presStyleLbl="node1" presStyleIdx="2" presStyleCnt="3"/>
      <dgm:spPr/>
    </dgm:pt>
    <dgm:pt modelId="{5566593E-A9B9-4EAA-B2D0-6878AAF4FC87}" type="pres">
      <dgm:prSet presAssocID="{94AC6653-1A74-4C3D-9C9B-DE5603FB129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4AB7F-2A30-47D2-8DFB-B69100ADF6A7}" srcId="{B932465C-EEE3-48BC-83D7-9760F8C8B357}" destId="{88275C34-95B5-4005-9247-80AD69998508}" srcOrd="1" destOrd="0" parTransId="{813E9BCD-0DFF-4593-A7FD-0C73CEF61E82}" sibTransId="{72A8044E-35FE-4B94-92A0-65CD9ABA4359}"/>
    <dgm:cxn modelId="{1F49C615-5B23-4669-8B1C-F1B007128673}" srcId="{B932465C-EEE3-48BC-83D7-9760F8C8B357}" destId="{94AC6653-1A74-4C3D-9C9B-DE5603FB129F}" srcOrd="2" destOrd="0" parTransId="{DCE6C236-45F5-42D5-A766-12CE94F82E38}" sibTransId="{7E065211-4903-4E95-9542-964A5E56B9A3}"/>
    <dgm:cxn modelId="{D26700FC-F736-4478-89A8-EF448F869C50}" type="presOf" srcId="{5F824F9E-A590-4196-BDEB-213CFAC2C310}" destId="{1C1341FF-C871-48C3-9771-DC5DC24834B4}" srcOrd="0" destOrd="0" presId="urn:microsoft.com/office/officeart/2009/layout/CircleArrowProcess"/>
    <dgm:cxn modelId="{90DBFE71-DD01-46E4-B0CA-5E1CB4B05090}" type="presOf" srcId="{B932465C-EEE3-48BC-83D7-9760F8C8B357}" destId="{824EDC01-FC48-4A11-AA14-942449EBFA9A}" srcOrd="0" destOrd="0" presId="urn:microsoft.com/office/officeart/2009/layout/CircleArrowProcess"/>
    <dgm:cxn modelId="{90BBAC23-89D3-4D76-B07A-5FF4C26EA392}" type="presOf" srcId="{94AC6653-1A74-4C3D-9C9B-DE5603FB129F}" destId="{5566593E-A9B9-4EAA-B2D0-6878AAF4FC87}" srcOrd="0" destOrd="0" presId="urn:microsoft.com/office/officeart/2009/layout/CircleArrowProcess"/>
    <dgm:cxn modelId="{F5F8A7CF-8149-4A8B-AF31-9B865D34E486}" type="presOf" srcId="{88275C34-95B5-4005-9247-80AD69998508}" destId="{0D52E55E-E3CE-411F-911A-2A0D4DFD9CCA}" srcOrd="0" destOrd="0" presId="urn:microsoft.com/office/officeart/2009/layout/CircleArrowProcess"/>
    <dgm:cxn modelId="{BF2CC70F-B6DC-4605-9BE1-734AEFF55543}" srcId="{B932465C-EEE3-48BC-83D7-9760F8C8B357}" destId="{5F824F9E-A590-4196-BDEB-213CFAC2C310}" srcOrd="0" destOrd="0" parTransId="{6FE8910C-E7A6-4E56-99F9-FCC4DA3B3A6E}" sibTransId="{47E9AE86-ACD5-4953-9B01-8B4BC5E9A724}"/>
    <dgm:cxn modelId="{3C0F6C55-0983-4C05-9EE8-FCAFE84520F7}" type="presParOf" srcId="{824EDC01-FC48-4A11-AA14-942449EBFA9A}" destId="{6F057EF5-302B-4DBD-86C7-B86E509CDD98}" srcOrd="0" destOrd="0" presId="urn:microsoft.com/office/officeart/2009/layout/CircleArrowProcess"/>
    <dgm:cxn modelId="{02CCB0DC-3A53-45D8-B98A-F3BF3E733553}" type="presParOf" srcId="{6F057EF5-302B-4DBD-86C7-B86E509CDD98}" destId="{F65FE16C-B117-4F5B-8E7D-A369DC3B5620}" srcOrd="0" destOrd="0" presId="urn:microsoft.com/office/officeart/2009/layout/CircleArrowProcess"/>
    <dgm:cxn modelId="{8B0BE1E8-D56C-47CC-99CB-8393F723C055}" type="presParOf" srcId="{824EDC01-FC48-4A11-AA14-942449EBFA9A}" destId="{1C1341FF-C871-48C3-9771-DC5DC24834B4}" srcOrd="1" destOrd="0" presId="urn:microsoft.com/office/officeart/2009/layout/CircleArrowProcess"/>
    <dgm:cxn modelId="{3007FB9D-ABB9-4D66-ADC0-E79989AF8E53}" type="presParOf" srcId="{824EDC01-FC48-4A11-AA14-942449EBFA9A}" destId="{95CCAE2E-ED1B-43B4-9BEE-A94B5BBB2BA5}" srcOrd="2" destOrd="0" presId="urn:microsoft.com/office/officeart/2009/layout/CircleArrowProcess"/>
    <dgm:cxn modelId="{D86705A2-FBD5-4C69-90E8-118745295992}" type="presParOf" srcId="{95CCAE2E-ED1B-43B4-9BEE-A94B5BBB2BA5}" destId="{8C472951-E500-4B43-96D8-8B80F64DE87A}" srcOrd="0" destOrd="0" presId="urn:microsoft.com/office/officeart/2009/layout/CircleArrowProcess"/>
    <dgm:cxn modelId="{12ECF42C-5498-4126-AD23-3379B15B65B6}" type="presParOf" srcId="{824EDC01-FC48-4A11-AA14-942449EBFA9A}" destId="{0D52E55E-E3CE-411F-911A-2A0D4DFD9CCA}" srcOrd="3" destOrd="0" presId="urn:microsoft.com/office/officeart/2009/layout/CircleArrowProcess"/>
    <dgm:cxn modelId="{42E1F4A8-D95C-4CF3-A9D8-0EB54881D8FF}" type="presParOf" srcId="{824EDC01-FC48-4A11-AA14-942449EBFA9A}" destId="{055315D2-172C-4B14-B98A-39AE61996EBB}" srcOrd="4" destOrd="0" presId="urn:microsoft.com/office/officeart/2009/layout/CircleArrowProcess"/>
    <dgm:cxn modelId="{6B9D0C47-60E0-4F77-8737-C221A7138357}" type="presParOf" srcId="{055315D2-172C-4B14-B98A-39AE61996EBB}" destId="{4CEA9AC1-7941-49F4-A2A7-2D81C791E582}" srcOrd="0" destOrd="0" presId="urn:microsoft.com/office/officeart/2009/layout/CircleArrowProcess"/>
    <dgm:cxn modelId="{E0B88DB3-B09E-4D9A-B913-F3B5674EC0FC}" type="presParOf" srcId="{824EDC01-FC48-4A11-AA14-942449EBFA9A}" destId="{5566593E-A9B9-4EAA-B2D0-6878AAF4FC8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A233B-58F1-45B6-B338-B24D218A4C44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AEC75-932E-41C7-9EAC-BEACEE2FC927}">
      <dgm:prSet phldrT="[Text]" custT="1"/>
      <dgm:spPr>
        <a:solidFill>
          <a:srgbClr val="929967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CATI Operational Performance</a:t>
          </a:r>
          <a:endParaRPr lang="en-US" sz="2000" b="1" dirty="0">
            <a:solidFill>
              <a:schemeClr val="bg1"/>
            </a:solidFill>
          </a:endParaRPr>
        </a:p>
      </dgm:t>
    </dgm:pt>
    <dgm:pt modelId="{6D1768A6-8305-4E10-AFE1-422A2E82848D}" type="parTrans" cxnId="{69F2636B-1C35-4B74-9431-4EE7250288A8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CB471C6E-B9F6-4B76-850A-D2EC932723F0}" type="sibTrans" cxnId="{69F2636B-1C35-4B74-9431-4EE7250288A8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956FDDDD-48B8-41C1-82A4-1CA1A6BAFDA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Flexible Operations</a:t>
          </a:r>
          <a:endParaRPr lang="en-US" sz="2000" b="1" dirty="0">
            <a:solidFill>
              <a:schemeClr val="bg1"/>
            </a:solidFill>
          </a:endParaRPr>
        </a:p>
      </dgm:t>
    </dgm:pt>
    <dgm:pt modelId="{6FA29DCA-ACC9-4200-9969-DCC885BF07F4}" type="parTrans" cxnId="{31A7D06E-CDF1-49A1-A99D-5C150AE9F243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FF5CD542-DE62-440E-BB55-CA175C5316C5}" type="sibTrans" cxnId="{31A7D06E-CDF1-49A1-A99D-5C150AE9F243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41575662-220C-4E01-B798-C2AFB29F6676}">
      <dgm:prSet phldrT="[Text]" custT="1"/>
      <dgm:spPr>
        <a:solidFill>
          <a:srgbClr val="D1A43F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Sample Management</a:t>
          </a:r>
          <a:endParaRPr lang="en-US" sz="2000" b="1" dirty="0">
            <a:solidFill>
              <a:schemeClr val="bg1"/>
            </a:solidFill>
          </a:endParaRPr>
        </a:p>
      </dgm:t>
    </dgm:pt>
    <dgm:pt modelId="{A6737C38-9A43-4A6F-8312-C9CA2E983A82}" type="parTrans" cxnId="{6789AC54-19EF-4659-BC76-9607DB8DAF9D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20A93FF5-A28E-4727-B5D6-B5ED62976535}" type="sibTrans" cxnId="{6789AC54-19EF-4659-BC76-9607DB8DAF9D}">
      <dgm:prSet/>
      <dgm:spPr/>
      <dgm:t>
        <a:bodyPr/>
        <a:lstStyle/>
        <a:p>
          <a:endParaRPr lang="en-US" sz="2000" b="0">
            <a:solidFill>
              <a:schemeClr val="bg1"/>
            </a:solidFill>
          </a:endParaRPr>
        </a:p>
      </dgm:t>
    </dgm:pt>
    <dgm:pt modelId="{A924E785-429A-4F71-BAD9-DBA32074A781}">
      <dgm:prSet phldrT="[Text]" custT="1"/>
      <dgm:spPr/>
      <dgm:t>
        <a:bodyPr/>
        <a:lstStyle/>
        <a:p>
          <a:endParaRPr lang="en-US" sz="1600" b="0" dirty="0"/>
        </a:p>
      </dgm:t>
    </dgm:pt>
    <dgm:pt modelId="{0A34AB61-EB91-48B7-8203-095C506788D0}" type="parTrans" cxnId="{F17F0C64-C317-4251-AF09-56384D6F6C2D}">
      <dgm:prSet/>
      <dgm:spPr/>
      <dgm:t>
        <a:bodyPr/>
        <a:lstStyle/>
        <a:p>
          <a:endParaRPr lang="en-US"/>
        </a:p>
      </dgm:t>
    </dgm:pt>
    <dgm:pt modelId="{BC0F9B1E-20DF-481D-8B3C-C6B40B7CD58D}" type="sibTrans" cxnId="{F17F0C64-C317-4251-AF09-56384D6F6C2D}">
      <dgm:prSet/>
      <dgm:spPr/>
      <dgm:t>
        <a:bodyPr/>
        <a:lstStyle/>
        <a:p>
          <a:endParaRPr lang="en-US"/>
        </a:p>
      </dgm:t>
    </dgm:pt>
    <dgm:pt modelId="{7692E300-D777-40AF-A313-1C02CE54B5AF}">
      <dgm:prSet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Distributed Operations</a:t>
          </a:r>
          <a:endParaRPr lang="en-US" sz="1600" b="1" dirty="0">
            <a:solidFill>
              <a:schemeClr val="bg1"/>
            </a:solidFill>
          </a:endParaRPr>
        </a:p>
      </dgm:t>
    </dgm:pt>
    <dgm:pt modelId="{A4E200CA-C426-4EBB-8B65-81E4613D6708}" type="parTrans" cxnId="{939BA472-4637-4FAF-97BA-02133BBD49A4}">
      <dgm:prSet/>
      <dgm:spPr/>
      <dgm:t>
        <a:bodyPr/>
        <a:lstStyle/>
        <a:p>
          <a:endParaRPr lang="en-US"/>
        </a:p>
      </dgm:t>
    </dgm:pt>
    <dgm:pt modelId="{BB55E9B6-CB4D-4731-8EB9-73F17CD0C2B1}" type="sibTrans" cxnId="{939BA472-4637-4FAF-97BA-02133BBD49A4}">
      <dgm:prSet/>
      <dgm:spPr/>
      <dgm:t>
        <a:bodyPr/>
        <a:lstStyle/>
        <a:p>
          <a:endParaRPr lang="en-US"/>
        </a:p>
      </dgm:t>
    </dgm:pt>
    <dgm:pt modelId="{8C6524F9-DBFC-46AC-8CD5-39F808D8AC32}" type="pres">
      <dgm:prSet presAssocID="{D4BA233B-58F1-45B6-B338-B24D218A4C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984B0C-2BC2-49B9-9A14-970CB50C79E7}" type="pres">
      <dgm:prSet presAssocID="{956FDDDD-48B8-41C1-82A4-1CA1A6BAFDA7}" presName="parentLin" presStyleCnt="0"/>
      <dgm:spPr/>
      <dgm:t>
        <a:bodyPr/>
        <a:lstStyle/>
        <a:p>
          <a:endParaRPr lang="en-US"/>
        </a:p>
      </dgm:t>
    </dgm:pt>
    <dgm:pt modelId="{26E11515-1CB5-401D-A7BC-E1931709D658}" type="pres">
      <dgm:prSet presAssocID="{956FDDDD-48B8-41C1-82A4-1CA1A6BAFDA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38A71EB-3543-4111-BEF9-4BED922B84FA}" type="pres">
      <dgm:prSet presAssocID="{956FDDDD-48B8-41C1-82A4-1CA1A6BAFDA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F28D6-8D76-4EA0-9495-7A3D562CF966}" type="pres">
      <dgm:prSet presAssocID="{956FDDDD-48B8-41C1-82A4-1CA1A6BAFDA7}" presName="negativeSpace" presStyleCnt="0"/>
      <dgm:spPr/>
      <dgm:t>
        <a:bodyPr/>
        <a:lstStyle/>
        <a:p>
          <a:endParaRPr lang="en-US"/>
        </a:p>
      </dgm:t>
    </dgm:pt>
    <dgm:pt modelId="{9CEE5EBF-B70B-4E17-B04E-86E28911473F}" type="pres">
      <dgm:prSet presAssocID="{956FDDDD-48B8-41C1-82A4-1CA1A6BAFDA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5306E-D2CC-4C18-8D0B-8FC24B2768CD}" type="pres">
      <dgm:prSet presAssocID="{FF5CD542-DE62-440E-BB55-CA175C5316C5}" presName="spaceBetweenRectangles" presStyleCnt="0"/>
      <dgm:spPr/>
      <dgm:t>
        <a:bodyPr/>
        <a:lstStyle/>
        <a:p>
          <a:endParaRPr lang="en-US"/>
        </a:p>
      </dgm:t>
    </dgm:pt>
    <dgm:pt modelId="{F52BB5B8-43FC-4ABC-B967-87FD04B2A72A}" type="pres">
      <dgm:prSet presAssocID="{1CEAEC75-932E-41C7-9EAC-BEACEE2FC927}" presName="parentLin" presStyleCnt="0"/>
      <dgm:spPr/>
      <dgm:t>
        <a:bodyPr/>
        <a:lstStyle/>
        <a:p>
          <a:endParaRPr lang="en-US"/>
        </a:p>
      </dgm:t>
    </dgm:pt>
    <dgm:pt modelId="{7976475A-DA0B-47B9-90A0-2EC925E02A74}" type="pres">
      <dgm:prSet presAssocID="{1CEAEC75-932E-41C7-9EAC-BEACEE2FC92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F09C073-4724-45AD-9EF8-F428CBEF8B7D}" type="pres">
      <dgm:prSet presAssocID="{1CEAEC75-932E-41C7-9EAC-BEACEE2FC9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85FD9-81B0-4A6F-8CC7-86AFFF2ACD54}" type="pres">
      <dgm:prSet presAssocID="{1CEAEC75-932E-41C7-9EAC-BEACEE2FC927}" presName="negativeSpace" presStyleCnt="0"/>
      <dgm:spPr/>
      <dgm:t>
        <a:bodyPr/>
        <a:lstStyle/>
        <a:p>
          <a:endParaRPr lang="en-US"/>
        </a:p>
      </dgm:t>
    </dgm:pt>
    <dgm:pt modelId="{A64D7EAB-1287-41A8-BED3-EBED0685F2C1}" type="pres">
      <dgm:prSet presAssocID="{1CEAEC75-932E-41C7-9EAC-BEACEE2FC92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6B90F-9CF4-4628-8188-2B05B54E895E}" type="pres">
      <dgm:prSet presAssocID="{CB471C6E-B9F6-4B76-850A-D2EC932723F0}" presName="spaceBetweenRectangles" presStyleCnt="0"/>
      <dgm:spPr/>
      <dgm:t>
        <a:bodyPr/>
        <a:lstStyle/>
        <a:p>
          <a:endParaRPr lang="en-US"/>
        </a:p>
      </dgm:t>
    </dgm:pt>
    <dgm:pt modelId="{D54A8038-C650-47DC-B5B0-E4D9D6789DED}" type="pres">
      <dgm:prSet presAssocID="{41575662-220C-4E01-B798-C2AFB29F6676}" presName="parentLin" presStyleCnt="0"/>
      <dgm:spPr/>
      <dgm:t>
        <a:bodyPr/>
        <a:lstStyle/>
        <a:p>
          <a:endParaRPr lang="en-US"/>
        </a:p>
      </dgm:t>
    </dgm:pt>
    <dgm:pt modelId="{31A65783-F7CE-417F-AA04-D418C863307E}" type="pres">
      <dgm:prSet presAssocID="{41575662-220C-4E01-B798-C2AFB29F667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C796740-21B9-4F4F-8540-F79D1459FC87}" type="pres">
      <dgm:prSet presAssocID="{41575662-220C-4E01-B798-C2AFB29F66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32396-7F8D-4DBA-89D1-E7C2D8127B50}" type="pres">
      <dgm:prSet presAssocID="{41575662-220C-4E01-B798-C2AFB29F6676}" presName="negativeSpace" presStyleCnt="0"/>
      <dgm:spPr/>
      <dgm:t>
        <a:bodyPr/>
        <a:lstStyle/>
        <a:p>
          <a:endParaRPr lang="en-US"/>
        </a:p>
      </dgm:t>
    </dgm:pt>
    <dgm:pt modelId="{68460A97-776A-4E01-B01A-0E0BC2B0ABC0}" type="pres">
      <dgm:prSet presAssocID="{41575662-220C-4E01-B798-C2AFB29F667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1D25C-D4AB-4713-ACF6-F8EA3F68D504}" type="pres">
      <dgm:prSet presAssocID="{20A93FF5-A28E-4727-B5D6-B5ED62976535}" presName="spaceBetweenRectangles" presStyleCnt="0"/>
      <dgm:spPr/>
      <dgm:t>
        <a:bodyPr/>
        <a:lstStyle/>
        <a:p>
          <a:endParaRPr lang="en-US"/>
        </a:p>
      </dgm:t>
    </dgm:pt>
    <dgm:pt modelId="{B9A02CDA-B821-4DE3-B5F7-97852B7DEDA6}" type="pres">
      <dgm:prSet presAssocID="{7692E300-D777-40AF-A313-1C02CE54B5AF}" presName="parentLin" presStyleCnt="0"/>
      <dgm:spPr/>
      <dgm:t>
        <a:bodyPr/>
        <a:lstStyle/>
        <a:p>
          <a:endParaRPr lang="en-US"/>
        </a:p>
      </dgm:t>
    </dgm:pt>
    <dgm:pt modelId="{C60D3B60-8397-4B35-8CC5-65C4A670B3A6}" type="pres">
      <dgm:prSet presAssocID="{7692E300-D777-40AF-A313-1C02CE54B5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2AA4675-91D9-418E-8CB9-5234B3C8A316}" type="pres">
      <dgm:prSet presAssocID="{7692E300-D777-40AF-A313-1C02CE54B5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F338A-1160-47AD-9993-5CD8F591AC71}" type="pres">
      <dgm:prSet presAssocID="{7692E300-D777-40AF-A313-1C02CE54B5AF}" presName="negativeSpace" presStyleCnt="0"/>
      <dgm:spPr/>
      <dgm:t>
        <a:bodyPr/>
        <a:lstStyle/>
        <a:p>
          <a:endParaRPr lang="en-US"/>
        </a:p>
      </dgm:t>
    </dgm:pt>
    <dgm:pt modelId="{54CD82FD-D5FE-4EE5-AD47-958F46055B49}" type="pres">
      <dgm:prSet presAssocID="{7692E300-D777-40AF-A313-1C02CE54B5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2A35D-E72A-43F4-B0B8-283E5DB5568F}" type="presOf" srcId="{1CEAEC75-932E-41C7-9EAC-BEACEE2FC927}" destId="{7976475A-DA0B-47B9-90A0-2EC925E02A74}" srcOrd="0" destOrd="0" presId="urn:microsoft.com/office/officeart/2005/8/layout/list1"/>
    <dgm:cxn modelId="{5D5DC4FA-537A-49D7-B0D7-CDD903B48E21}" type="presOf" srcId="{41575662-220C-4E01-B798-C2AFB29F6676}" destId="{EC796740-21B9-4F4F-8540-F79D1459FC87}" srcOrd="1" destOrd="0" presId="urn:microsoft.com/office/officeart/2005/8/layout/list1"/>
    <dgm:cxn modelId="{8B6CA9CC-2304-412A-951E-743A92B5073D}" type="presOf" srcId="{956FDDDD-48B8-41C1-82A4-1CA1A6BAFDA7}" destId="{26E11515-1CB5-401D-A7BC-E1931709D658}" srcOrd="0" destOrd="0" presId="urn:microsoft.com/office/officeart/2005/8/layout/list1"/>
    <dgm:cxn modelId="{939BA472-4637-4FAF-97BA-02133BBD49A4}" srcId="{D4BA233B-58F1-45B6-B338-B24D218A4C44}" destId="{7692E300-D777-40AF-A313-1C02CE54B5AF}" srcOrd="3" destOrd="0" parTransId="{A4E200CA-C426-4EBB-8B65-81E4613D6708}" sibTransId="{BB55E9B6-CB4D-4731-8EB9-73F17CD0C2B1}"/>
    <dgm:cxn modelId="{6D7DA161-5238-4EEE-976A-776AC85FF5FF}" type="presOf" srcId="{1CEAEC75-932E-41C7-9EAC-BEACEE2FC927}" destId="{5F09C073-4724-45AD-9EF8-F428CBEF8B7D}" srcOrd="1" destOrd="0" presId="urn:microsoft.com/office/officeart/2005/8/layout/list1"/>
    <dgm:cxn modelId="{31A7D06E-CDF1-49A1-A99D-5C150AE9F243}" srcId="{D4BA233B-58F1-45B6-B338-B24D218A4C44}" destId="{956FDDDD-48B8-41C1-82A4-1CA1A6BAFDA7}" srcOrd="0" destOrd="0" parTransId="{6FA29DCA-ACC9-4200-9969-DCC885BF07F4}" sibTransId="{FF5CD542-DE62-440E-BB55-CA175C5316C5}"/>
    <dgm:cxn modelId="{11FF2616-39E6-4C07-BCAD-D080799F65BB}" type="presOf" srcId="{A924E785-429A-4F71-BAD9-DBA32074A781}" destId="{9CEE5EBF-B70B-4E17-B04E-86E28911473F}" srcOrd="0" destOrd="0" presId="urn:microsoft.com/office/officeart/2005/8/layout/list1"/>
    <dgm:cxn modelId="{E642EFE1-72B0-4D18-AD83-2D78FE0E7F7A}" type="presOf" srcId="{7692E300-D777-40AF-A313-1C02CE54B5AF}" destId="{C60D3B60-8397-4B35-8CC5-65C4A670B3A6}" srcOrd="0" destOrd="0" presId="urn:microsoft.com/office/officeart/2005/8/layout/list1"/>
    <dgm:cxn modelId="{DB476DC9-23CC-4AA7-A1F1-17EAE11B1158}" type="presOf" srcId="{7692E300-D777-40AF-A313-1C02CE54B5AF}" destId="{32AA4675-91D9-418E-8CB9-5234B3C8A316}" srcOrd="1" destOrd="0" presId="urn:microsoft.com/office/officeart/2005/8/layout/list1"/>
    <dgm:cxn modelId="{6789AC54-19EF-4659-BC76-9607DB8DAF9D}" srcId="{D4BA233B-58F1-45B6-B338-B24D218A4C44}" destId="{41575662-220C-4E01-B798-C2AFB29F6676}" srcOrd="2" destOrd="0" parTransId="{A6737C38-9A43-4A6F-8312-C9CA2E983A82}" sibTransId="{20A93FF5-A28E-4727-B5D6-B5ED62976535}"/>
    <dgm:cxn modelId="{08B73DD0-3E6C-4699-ACC7-1060A791DF15}" type="presOf" srcId="{956FDDDD-48B8-41C1-82A4-1CA1A6BAFDA7}" destId="{F38A71EB-3543-4111-BEF9-4BED922B84FA}" srcOrd="1" destOrd="0" presId="urn:microsoft.com/office/officeart/2005/8/layout/list1"/>
    <dgm:cxn modelId="{BCA5B418-A247-4908-BA4E-BA728E84EF34}" type="presOf" srcId="{D4BA233B-58F1-45B6-B338-B24D218A4C44}" destId="{8C6524F9-DBFC-46AC-8CD5-39F808D8AC32}" srcOrd="0" destOrd="0" presId="urn:microsoft.com/office/officeart/2005/8/layout/list1"/>
    <dgm:cxn modelId="{F17F0C64-C317-4251-AF09-56384D6F6C2D}" srcId="{956FDDDD-48B8-41C1-82A4-1CA1A6BAFDA7}" destId="{A924E785-429A-4F71-BAD9-DBA32074A781}" srcOrd="0" destOrd="0" parTransId="{0A34AB61-EB91-48B7-8203-095C506788D0}" sibTransId="{BC0F9B1E-20DF-481D-8B3C-C6B40B7CD58D}"/>
    <dgm:cxn modelId="{D4CBB8FD-B3A4-4BA8-BE9C-D2247A71B41C}" type="presOf" srcId="{41575662-220C-4E01-B798-C2AFB29F6676}" destId="{31A65783-F7CE-417F-AA04-D418C863307E}" srcOrd="0" destOrd="0" presId="urn:microsoft.com/office/officeart/2005/8/layout/list1"/>
    <dgm:cxn modelId="{69F2636B-1C35-4B74-9431-4EE7250288A8}" srcId="{D4BA233B-58F1-45B6-B338-B24D218A4C44}" destId="{1CEAEC75-932E-41C7-9EAC-BEACEE2FC927}" srcOrd="1" destOrd="0" parTransId="{6D1768A6-8305-4E10-AFE1-422A2E82848D}" sibTransId="{CB471C6E-B9F6-4B76-850A-D2EC932723F0}"/>
    <dgm:cxn modelId="{17963CB8-7899-4356-BE5D-3BF731D3122B}" type="presParOf" srcId="{8C6524F9-DBFC-46AC-8CD5-39F808D8AC32}" destId="{39984B0C-2BC2-49B9-9A14-970CB50C79E7}" srcOrd="0" destOrd="0" presId="urn:microsoft.com/office/officeart/2005/8/layout/list1"/>
    <dgm:cxn modelId="{38FE2DCB-952C-46DF-AF2A-0DF8EE152913}" type="presParOf" srcId="{39984B0C-2BC2-49B9-9A14-970CB50C79E7}" destId="{26E11515-1CB5-401D-A7BC-E1931709D658}" srcOrd="0" destOrd="0" presId="urn:microsoft.com/office/officeart/2005/8/layout/list1"/>
    <dgm:cxn modelId="{709E3204-32AE-48C4-9966-3D99936FCF03}" type="presParOf" srcId="{39984B0C-2BC2-49B9-9A14-970CB50C79E7}" destId="{F38A71EB-3543-4111-BEF9-4BED922B84FA}" srcOrd="1" destOrd="0" presId="urn:microsoft.com/office/officeart/2005/8/layout/list1"/>
    <dgm:cxn modelId="{451E7F71-4E9B-4BFB-9B21-A27B237A4C09}" type="presParOf" srcId="{8C6524F9-DBFC-46AC-8CD5-39F808D8AC32}" destId="{611F28D6-8D76-4EA0-9495-7A3D562CF966}" srcOrd="1" destOrd="0" presId="urn:microsoft.com/office/officeart/2005/8/layout/list1"/>
    <dgm:cxn modelId="{0036B373-52E5-4BD0-8650-B4525B2FCFB6}" type="presParOf" srcId="{8C6524F9-DBFC-46AC-8CD5-39F808D8AC32}" destId="{9CEE5EBF-B70B-4E17-B04E-86E28911473F}" srcOrd="2" destOrd="0" presId="urn:microsoft.com/office/officeart/2005/8/layout/list1"/>
    <dgm:cxn modelId="{1BEB4540-C7CE-402E-970D-01A659088654}" type="presParOf" srcId="{8C6524F9-DBFC-46AC-8CD5-39F808D8AC32}" destId="{9D85306E-D2CC-4C18-8D0B-8FC24B2768CD}" srcOrd="3" destOrd="0" presId="urn:microsoft.com/office/officeart/2005/8/layout/list1"/>
    <dgm:cxn modelId="{51EE6118-9429-4DDD-BD97-73FC183F0137}" type="presParOf" srcId="{8C6524F9-DBFC-46AC-8CD5-39F808D8AC32}" destId="{F52BB5B8-43FC-4ABC-B967-87FD04B2A72A}" srcOrd="4" destOrd="0" presId="urn:microsoft.com/office/officeart/2005/8/layout/list1"/>
    <dgm:cxn modelId="{0F07E9DC-C9D1-423D-8788-3BA099573723}" type="presParOf" srcId="{F52BB5B8-43FC-4ABC-B967-87FD04B2A72A}" destId="{7976475A-DA0B-47B9-90A0-2EC925E02A74}" srcOrd="0" destOrd="0" presId="urn:microsoft.com/office/officeart/2005/8/layout/list1"/>
    <dgm:cxn modelId="{383BB0BD-2DAA-4C79-9DE5-236D31322CBE}" type="presParOf" srcId="{F52BB5B8-43FC-4ABC-B967-87FD04B2A72A}" destId="{5F09C073-4724-45AD-9EF8-F428CBEF8B7D}" srcOrd="1" destOrd="0" presId="urn:microsoft.com/office/officeart/2005/8/layout/list1"/>
    <dgm:cxn modelId="{89537A6F-6F5E-4D24-96E1-5B9225734463}" type="presParOf" srcId="{8C6524F9-DBFC-46AC-8CD5-39F808D8AC32}" destId="{F1085FD9-81B0-4A6F-8CC7-86AFFF2ACD54}" srcOrd="5" destOrd="0" presId="urn:microsoft.com/office/officeart/2005/8/layout/list1"/>
    <dgm:cxn modelId="{B24E981B-8DE2-4F56-B5A2-A0381CB64372}" type="presParOf" srcId="{8C6524F9-DBFC-46AC-8CD5-39F808D8AC32}" destId="{A64D7EAB-1287-41A8-BED3-EBED0685F2C1}" srcOrd="6" destOrd="0" presId="urn:microsoft.com/office/officeart/2005/8/layout/list1"/>
    <dgm:cxn modelId="{AA6FCFA4-3F5B-45B8-ABC0-A69E39FAA2E3}" type="presParOf" srcId="{8C6524F9-DBFC-46AC-8CD5-39F808D8AC32}" destId="{8A46B90F-9CF4-4628-8188-2B05B54E895E}" srcOrd="7" destOrd="0" presId="urn:microsoft.com/office/officeart/2005/8/layout/list1"/>
    <dgm:cxn modelId="{412F8FE4-CB01-47B1-A84D-E67A7AF6C390}" type="presParOf" srcId="{8C6524F9-DBFC-46AC-8CD5-39F808D8AC32}" destId="{D54A8038-C650-47DC-B5B0-E4D9D6789DED}" srcOrd="8" destOrd="0" presId="urn:microsoft.com/office/officeart/2005/8/layout/list1"/>
    <dgm:cxn modelId="{BF155945-E7C7-4F3D-8E64-67A2249E0835}" type="presParOf" srcId="{D54A8038-C650-47DC-B5B0-E4D9D6789DED}" destId="{31A65783-F7CE-417F-AA04-D418C863307E}" srcOrd="0" destOrd="0" presId="urn:microsoft.com/office/officeart/2005/8/layout/list1"/>
    <dgm:cxn modelId="{E5EE28ED-D91C-4B18-9D2D-DB917A348EB5}" type="presParOf" srcId="{D54A8038-C650-47DC-B5B0-E4D9D6789DED}" destId="{EC796740-21B9-4F4F-8540-F79D1459FC87}" srcOrd="1" destOrd="0" presId="urn:microsoft.com/office/officeart/2005/8/layout/list1"/>
    <dgm:cxn modelId="{A3CD43D2-90B7-43EB-A9CA-51217060255C}" type="presParOf" srcId="{8C6524F9-DBFC-46AC-8CD5-39F808D8AC32}" destId="{81B32396-7F8D-4DBA-89D1-E7C2D8127B50}" srcOrd="9" destOrd="0" presId="urn:microsoft.com/office/officeart/2005/8/layout/list1"/>
    <dgm:cxn modelId="{126B238D-A86D-4117-A3AD-054D7ED770B7}" type="presParOf" srcId="{8C6524F9-DBFC-46AC-8CD5-39F808D8AC32}" destId="{68460A97-776A-4E01-B01A-0E0BC2B0ABC0}" srcOrd="10" destOrd="0" presId="urn:microsoft.com/office/officeart/2005/8/layout/list1"/>
    <dgm:cxn modelId="{3B0E7A1E-9706-4CC2-A00D-274F8302B557}" type="presParOf" srcId="{8C6524F9-DBFC-46AC-8CD5-39F808D8AC32}" destId="{F9A1D25C-D4AB-4713-ACF6-F8EA3F68D504}" srcOrd="11" destOrd="0" presId="urn:microsoft.com/office/officeart/2005/8/layout/list1"/>
    <dgm:cxn modelId="{B1CA9B76-EA5D-434B-9843-84783870E70E}" type="presParOf" srcId="{8C6524F9-DBFC-46AC-8CD5-39F808D8AC32}" destId="{B9A02CDA-B821-4DE3-B5F7-97852B7DEDA6}" srcOrd="12" destOrd="0" presId="urn:microsoft.com/office/officeart/2005/8/layout/list1"/>
    <dgm:cxn modelId="{FFD3F399-6EA6-412E-8A32-69A673A6357B}" type="presParOf" srcId="{B9A02CDA-B821-4DE3-B5F7-97852B7DEDA6}" destId="{C60D3B60-8397-4B35-8CC5-65C4A670B3A6}" srcOrd="0" destOrd="0" presId="urn:microsoft.com/office/officeart/2005/8/layout/list1"/>
    <dgm:cxn modelId="{BCFCFAAC-40CE-411E-BEEE-84627FB966AD}" type="presParOf" srcId="{B9A02CDA-B821-4DE3-B5F7-97852B7DEDA6}" destId="{32AA4675-91D9-418E-8CB9-5234B3C8A316}" srcOrd="1" destOrd="0" presId="urn:microsoft.com/office/officeart/2005/8/layout/list1"/>
    <dgm:cxn modelId="{1E30511B-BE55-46D4-9D7B-6AE1B298619E}" type="presParOf" srcId="{8C6524F9-DBFC-46AC-8CD5-39F808D8AC32}" destId="{CD0F338A-1160-47AD-9993-5CD8F591AC71}" srcOrd="13" destOrd="0" presId="urn:microsoft.com/office/officeart/2005/8/layout/list1"/>
    <dgm:cxn modelId="{61DE7804-3CFD-4CDC-8264-29FE97C84B98}" type="presParOf" srcId="{8C6524F9-DBFC-46AC-8CD5-39F808D8AC32}" destId="{54CD82FD-D5FE-4EE5-AD47-958F46055B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BFE4B-F906-4278-9A08-7B55DF3FC7B5}">
      <dsp:nvSpPr>
        <dsp:cNvPr id="0" name=""/>
        <dsp:cNvSpPr/>
      </dsp:nvSpPr>
      <dsp:spPr>
        <a:xfrm>
          <a:off x="2671983" y="1923484"/>
          <a:ext cx="2350926" cy="2350926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Sample</a:t>
          </a:r>
          <a:endParaRPr lang="en-US" sz="1700" b="1" kern="1200" dirty="0"/>
        </a:p>
      </dsp:txBody>
      <dsp:txXfrm>
        <a:off x="3144624" y="2474177"/>
        <a:ext cx="1405644" cy="1208425"/>
      </dsp:txXfrm>
    </dsp:sp>
    <dsp:sp modelId="{22F01EC0-57B7-490F-AF15-5BBEDDAA7C42}">
      <dsp:nvSpPr>
        <dsp:cNvPr id="0" name=""/>
        <dsp:cNvSpPr/>
      </dsp:nvSpPr>
      <dsp:spPr>
        <a:xfrm>
          <a:off x="1096486" y="1317886"/>
          <a:ext cx="2125134" cy="1809614"/>
        </a:xfrm>
        <a:prstGeom prst="gear6">
          <a:avLst/>
        </a:prstGeom>
        <a:solidFill>
          <a:schemeClr val="accent1">
            <a:shade val="80000"/>
            <a:hueOff val="338355"/>
            <a:satOff val="-29622"/>
            <a:lumOff val="1905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Survey Modes</a:t>
          </a:r>
          <a:endParaRPr lang="en-US" sz="2000" b="1" kern="1200" dirty="0"/>
        </a:p>
      </dsp:txBody>
      <dsp:txXfrm>
        <a:off x="1597926" y="1776215"/>
        <a:ext cx="1122254" cy="892956"/>
      </dsp:txXfrm>
    </dsp:sp>
    <dsp:sp modelId="{581E42FF-2C51-4774-8BCB-6CF293E4D201}">
      <dsp:nvSpPr>
        <dsp:cNvPr id="0" name=""/>
        <dsp:cNvSpPr/>
      </dsp:nvSpPr>
      <dsp:spPr>
        <a:xfrm rot="20700000">
          <a:off x="2261814" y="188248"/>
          <a:ext cx="1675220" cy="1675220"/>
        </a:xfrm>
        <a:prstGeom prst="gear6">
          <a:avLst/>
        </a:prstGeom>
        <a:solidFill>
          <a:srgbClr val="7D88A7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Time</a:t>
          </a:r>
          <a:endParaRPr lang="en-US" sz="1800" b="1" kern="1200" dirty="0"/>
        </a:p>
      </dsp:txBody>
      <dsp:txXfrm rot="-20700000">
        <a:off x="2629239" y="555673"/>
        <a:ext cx="940370" cy="940370"/>
      </dsp:txXfrm>
    </dsp:sp>
    <dsp:sp modelId="{3C9BE65D-5D10-46B6-B2AD-72E44E406756}">
      <dsp:nvSpPr>
        <dsp:cNvPr id="0" name=""/>
        <dsp:cNvSpPr/>
      </dsp:nvSpPr>
      <dsp:spPr>
        <a:xfrm>
          <a:off x="2492091" y="1568235"/>
          <a:ext cx="3009185" cy="3009185"/>
        </a:xfrm>
        <a:prstGeom prst="circularArrow">
          <a:avLst>
            <a:gd name="adj1" fmla="val 4687"/>
            <a:gd name="adj2" fmla="val 299029"/>
            <a:gd name="adj3" fmla="val 2518106"/>
            <a:gd name="adj4" fmla="val 15857103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87642-56E6-4E25-BC79-689F1D34F740}">
      <dsp:nvSpPr>
        <dsp:cNvPr id="0" name=""/>
        <dsp:cNvSpPr/>
      </dsp:nvSpPr>
      <dsp:spPr>
        <a:xfrm>
          <a:off x="1001375" y="989161"/>
          <a:ext cx="2186361" cy="21863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338468"/>
            <a:satOff val="-29254"/>
            <a:lumOff val="1823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3EA17-9E67-448F-92E7-C1DF47BEE63D}">
      <dsp:nvSpPr>
        <dsp:cNvPr id="0" name=""/>
        <dsp:cNvSpPr/>
      </dsp:nvSpPr>
      <dsp:spPr>
        <a:xfrm>
          <a:off x="1874318" y="-179031"/>
          <a:ext cx="2357337" cy="23573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676935"/>
            <a:satOff val="-58509"/>
            <a:lumOff val="3646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E5EBF-B70B-4E17-B04E-86E28911473F}">
      <dsp:nvSpPr>
        <dsp:cNvPr id="0" name=""/>
        <dsp:cNvSpPr/>
      </dsp:nvSpPr>
      <dsp:spPr>
        <a:xfrm>
          <a:off x="0" y="296404"/>
          <a:ext cx="636016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619" tIns="395732" rIns="4936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One Platform, Many Modes</a:t>
          </a:r>
          <a:endParaRPr lang="en-US" sz="1600" b="0" kern="1200" dirty="0"/>
        </a:p>
      </dsp:txBody>
      <dsp:txXfrm>
        <a:off x="0" y="296404"/>
        <a:ext cx="6360160" cy="733162"/>
      </dsp:txXfrm>
    </dsp:sp>
    <dsp:sp modelId="{F38A71EB-3543-4111-BEF9-4BED922B84FA}">
      <dsp:nvSpPr>
        <dsp:cNvPr id="0" name=""/>
        <dsp:cNvSpPr/>
      </dsp:nvSpPr>
      <dsp:spPr>
        <a:xfrm>
          <a:off x="318008" y="15964"/>
          <a:ext cx="4452112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279" tIns="0" rIns="168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Flexible Operations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45388" y="43344"/>
        <a:ext cx="4397352" cy="506120"/>
      </dsp:txXfrm>
    </dsp:sp>
    <dsp:sp modelId="{A64D7EAB-1287-41A8-BED3-EBED0685F2C1}">
      <dsp:nvSpPr>
        <dsp:cNvPr id="0" name=""/>
        <dsp:cNvSpPr/>
      </dsp:nvSpPr>
      <dsp:spPr>
        <a:xfrm>
          <a:off x="0" y="1412606"/>
          <a:ext cx="636016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619" tIns="395732" rIns="4936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</a:rPr>
            <a:t>Real-time control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0" y="1412606"/>
        <a:ext cx="6360160" cy="733162"/>
      </dsp:txXfrm>
    </dsp:sp>
    <dsp:sp modelId="{5F09C073-4724-45AD-9EF8-F428CBEF8B7D}">
      <dsp:nvSpPr>
        <dsp:cNvPr id="0" name=""/>
        <dsp:cNvSpPr/>
      </dsp:nvSpPr>
      <dsp:spPr>
        <a:xfrm>
          <a:off x="318008" y="1132166"/>
          <a:ext cx="4452112" cy="560880"/>
        </a:xfrm>
        <a:prstGeom prst="roundRect">
          <a:avLst/>
        </a:prstGeom>
        <a:solidFill>
          <a:srgbClr val="929967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279" tIns="0" rIns="168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CATI Operational Performance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45388" y="1159546"/>
        <a:ext cx="4397352" cy="506120"/>
      </dsp:txXfrm>
    </dsp:sp>
    <dsp:sp modelId="{68460A97-776A-4E01-B01A-0E0BC2B0ABC0}">
      <dsp:nvSpPr>
        <dsp:cNvPr id="0" name=""/>
        <dsp:cNvSpPr/>
      </dsp:nvSpPr>
      <dsp:spPr>
        <a:xfrm>
          <a:off x="0" y="2528809"/>
          <a:ext cx="636016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619" tIns="395732" rIns="4936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mtClean="0"/>
            <a:t>Mixed Vendors</a:t>
          </a:r>
          <a:endParaRPr lang="en-US" sz="1600" b="0" kern="1200" dirty="0"/>
        </a:p>
      </dsp:txBody>
      <dsp:txXfrm>
        <a:off x="0" y="2528809"/>
        <a:ext cx="6360160" cy="733162"/>
      </dsp:txXfrm>
    </dsp:sp>
    <dsp:sp modelId="{EC796740-21B9-4F4F-8540-F79D1459FC87}">
      <dsp:nvSpPr>
        <dsp:cNvPr id="0" name=""/>
        <dsp:cNvSpPr/>
      </dsp:nvSpPr>
      <dsp:spPr>
        <a:xfrm>
          <a:off x="318008" y="2248369"/>
          <a:ext cx="4452112" cy="560880"/>
        </a:xfrm>
        <a:prstGeom prst="roundRect">
          <a:avLst/>
        </a:prstGeom>
        <a:solidFill>
          <a:srgbClr val="D1A43F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279" tIns="0" rIns="168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Sample Management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45388" y="2275749"/>
        <a:ext cx="4397352" cy="506120"/>
      </dsp:txXfrm>
    </dsp:sp>
    <dsp:sp modelId="{54CD82FD-D5FE-4EE5-AD47-958F46055B49}">
      <dsp:nvSpPr>
        <dsp:cNvPr id="0" name=""/>
        <dsp:cNvSpPr/>
      </dsp:nvSpPr>
      <dsp:spPr>
        <a:xfrm>
          <a:off x="0" y="3645011"/>
          <a:ext cx="6360160" cy="733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619" tIns="395732" rIns="4936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mtClean="0"/>
            <a:t>In-House, Outsourced</a:t>
          </a:r>
          <a:endParaRPr lang="en-US" sz="1600" b="0" kern="1200" dirty="0"/>
        </a:p>
      </dsp:txBody>
      <dsp:txXfrm>
        <a:off x="0" y="3645011"/>
        <a:ext cx="6360160" cy="733162"/>
      </dsp:txXfrm>
    </dsp:sp>
    <dsp:sp modelId="{32AA4675-91D9-418E-8CB9-5234B3C8A316}">
      <dsp:nvSpPr>
        <dsp:cNvPr id="0" name=""/>
        <dsp:cNvSpPr/>
      </dsp:nvSpPr>
      <dsp:spPr>
        <a:xfrm>
          <a:off x="318008" y="3364571"/>
          <a:ext cx="4452112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279" tIns="0" rIns="168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Distributed Operations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45388" y="3391951"/>
        <a:ext cx="4397352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FE16C-B117-4F5B-8E7D-A369DC3B5620}">
      <dsp:nvSpPr>
        <dsp:cNvPr id="0" name=""/>
        <dsp:cNvSpPr/>
      </dsp:nvSpPr>
      <dsp:spPr>
        <a:xfrm>
          <a:off x="1224119" y="313976"/>
          <a:ext cx="2118438" cy="21187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341FF-C871-48C3-9771-DC5DC24834B4}">
      <dsp:nvSpPr>
        <dsp:cNvPr id="0" name=""/>
        <dsp:cNvSpPr/>
      </dsp:nvSpPr>
      <dsp:spPr>
        <a:xfrm>
          <a:off x="1692363" y="1078912"/>
          <a:ext cx="1177175" cy="58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SAMPLE SOURCING</a:t>
          </a:r>
          <a:endParaRPr lang="en-US" sz="1400" b="1" kern="1200" dirty="0"/>
        </a:p>
      </dsp:txBody>
      <dsp:txXfrm>
        <a:off x="1692363" y="1078912"/>
        <a:ext cx="1177175" cy="588446"/>
      </dsp:txXfrm>
    </dsp:sp>
    <dsp:sp modelId="{4CEA9AC1-7941-49F4-A2A7-2D81C791E582}">
      <dsp:nvSpPr>
        <dsp:cNvPr id="0" name=""/>
        <dsp:cNvSpPr/>
      </dsp:nvSpPr>
      <dsp:spPr>
        <a:xfrm>
          <a:off x="635730" y="1531361"/>
          <a:ext cx="2118438" cy="21187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4FC6D-AC3B-4A0B-ABD7-D8E6BFD3C496}">
      <dsp:nvSpPr>
        <dsp:cNvPr id="0" name=""/>
        <dsp:cNvSpPr/>
      </dsp:nvSpPr>
      <dsp:spPr>
        <a:xfrm>
          <a:off x="1106361" y="2303340"/>
          <a:ext cx="1177175" cy="58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DISPOSITION CODING</a:t>
          </a:r>
        </a:p>
      </dsp:txBody>
      <dsp:txXfrm>
        <a:off x="1106361" y="2303340"/>
        <a:ext cx="1177175" cy="588446"/>
      </dsp:txXfrm>
    </dsp:sp>
    <dsp:sp modelId="{8C472951-E500-4B43-96D8-8B80F64DE87A}">
      <dsp:nvSpPr>
        <dsp:cNvPr id="0" name=""/>
        <dsp:cNvSpPr/>
      </dsp:nvSpPr>
      <dsp:spPr>
        <a:xfrm>
          <a:off x="1374896" y="2894427"/>
          <a:ext cx="1820066" cy="18207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7CB8-F707-4DA0-B5A8-26A20CEA41AC}">
      <dsp:nvSpPr>
        <dsp:cNvPr id="0" name=""/>
        <dsp:cNvSpPr/>
      </dsp:nvSpPr>
      <dsp:spPr>
        <a:xfrm>
          <a:off x="1695148" y="3529527"/>
          <a:ext cx="1177175" cy="58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CATI </a:t>
          </a:r>
          <a:br>
            <a:rPr lang="en-US" sz="1400" b="1" kern="1200" dirty="0" smtClean="0"/>
          </a:br>
          <a:r>
            <a:rPr lang="en-US" sz="1400" b="1" kern="1200" dirty="0" smtClean="0"/>
            <a:t>PLUG IN</a:t>
          </a:r>
          <a:endParaRPr lang="en-US" sz="1400" b="1" kern="1200" dirty="0"/>
        </a:p>
      </dsp:txBody>
      <dsp:txXfrm>
        <a:off x="1695148" y="3529527"/>
        <a:ext cx="1177175" cy="588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FE16C-B117-4F5B-8E7D-A369DC3B5620}">
      <dsp:nvSpPr>
        <dsp:cNvPr id="0" name=""/>
        <dsp:cNvSpPr/>
      </dsp:nvSpPr>
      <dsp:spPr>
        <a:xfrm>
          <a:off x="1355207" y="78315"/>
          <a:ext cx="2345297" cy="23456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341FF-C871-48C3-9771-DC5DC24834B4}">
      <dsp:nvSpPr>
        <dsp:cNvPr id="0" name=""/>
        <dsp:cNvSpPr/>
      </dsp:nvSpPr>
      <dsp:spPr>
        <a:xfrm>
          <a:off x="1873595" y="925168"/>
          <a:ext cx="1303236" cy="65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OPERATIONAL DASHBOARD</a:t>
          </a:r>
          <a:endParaRPr lang="en-US" sz="1400" b="1" kern="1200" dirty="0"/>
        </a:p>
      </dsp:txBody>
      <dsp:txXfrm>
        <a:off x="1873595" y="925168"/>
        <a:ext cx="1303236" cy="651462"/>
      </dsp:txXfrm>
    </dsp:sp>
    <dsp:sp modelId="{4CEA9AC1-7941-49F4-A2A7-2D81C791E582}">
      <dsp:nvSpPr>
        <dsp:cNvPr id="0" name=""/>
        <dsp:cNvSpPr/>
      </dsp:nvSpPr>
      <dsp:spPr>
        <a:xfrm>
          <a:off x="703809" y="1426068"/>
          <a:ext cx="2345297" cy="23456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4FC6D-AC3B-4A0B-ABD7-D8E6BFD3C496}">
      <dsp:nvSpPr>
        <dsp:cNvPr id="0" name=""/>
        <dsp:cNvSpPr/>
      </dsp:nvSpPr>
      <dsp:spPr>
        <a:xfrm>
          <a:off x="1224840" y="2280716"/>
          <a:ext cx="1303236" cy="65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CLOUD DEPLOYABLE</a:t>
          </a:r>
        </a:p>
      </dsp:txBody>
      <dsp:txXfrm>
        <a:off x="1224840" y="2280716"/>
        <a:ext cx="1303236" cy="651462"/>
      </dsp:txXfrm>
    </dsp:sp>
    <dsp:sp modelId="{8C472951-E500-4B43-96D8-8B80F64DE87A}">
      <dsp:nvSpPr>
        <dsp:cNvPr id="0" name=""/>
        <dsp:cNvSpPr/>
      </dsp:nvSpPr>
      <dsp:spPr>
        <a:xfrm>
          <a:off x="1522131" y="2935102"/>
          <a:ext cx="2014974" cy="20157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7CB8-F707-4DA0-B5A8-26A20CEA41AC}">
      <dsp:nvSpPr>
        <dsp:cNvPr id="0" name=""/>
        <dsp:cNvSpPr/>
      </dsp:nvSpPr>
      <dsp:spPr>
        <a:xfrm>
          <a:off x="1876678" y="3638214"/>
          <a:ext cx="1303236" cy="65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CROSS STUDY CALL BLENDING</a:t>
          </a:r>
          <a:endParaRPr lang="en-US" sz="1400" b="1" kern="1200" dirty="0"/>
        </a:p>
      </dsp:txBody>
      <dsp:txXfrm>
        <a:off x="1876678" y="3638214"/>
        <a:ext cx="1303236" cy="651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FE16C-B117-4F5B-8E7D-A369DC3B5620}">
      <dsp:nvSpPr>
        <dsp:cNvPr id="0" name=""/>
        <dsp:cNvSpPr/>
      </dsp:nvSpPr>
      <dsp:spPr>
        <a:xfrm>
          <a:off x="1355207" y="78315"/>
          <a:ext cx="2345297" cy="23456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341FF-C871-48C3-9771-DC5DC24834B4}">
      <dsp:nvSpPr>
        <dsp:cNvPr id="0" name=""/>
        <dsp:cNvSpPr/>
      </dsp:nvSpPr>
      <dsp:spPr>
        <a:xfrm>
          <a:off x="1873595" y="925168"/>
          <a:ext cx="1303236" cy="65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DATABASE</a:t>
          </a:r>
          <a:endParaRPr lang="en-US" sz="1400" b="1" kern="1200" dirty="0"/>
        </a:p>
      </dsp:txBody>
      <dsp:txXfrm>
        <a:off x="1873595" y="925168"/>
        <a:ext cx="1303236" cy="651462"/>
      </dsp:txXfrm>
    </dsp:sp>
    <dsp:sp modelId="{8C472951-E500-4B43-96D8-8B80F64DE87A}">
      <dsp:nvSpPr>
        <dsp:cNvPr id="0" name=""/>
        <dsp:cNvSpPr/>
      </dsp:nvSpPr>
      <dsp:spPr>
        <a:xfrm>
          <a:off x="703809" y="1426068"/>
          <a:ext cx="2345297" cy="23456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2E55E-E3CE-411F-911A-2A0D4DFD9CCA}">
      <dsp:nvSpPr>
        <dsp:cNvPr id="0" name=""/>
        <dsp:cNvSpPr/>
      </dsp:nvSpPr>
      <dsp:spPr>
        <a:xfrm>
          <a:off x="1224840" y="2280716"/>
          <a:ext cx="1303236" cy="65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COMPOSITE SOLUTIONS</a:t>
          </a:r>
          <a:endParaRPr lang="en-US" sz="1400" b="1" kern="1200" dirty="0"/>
        </a:p>
      </dsp:txBody>
      <dsp:txXfrm>
        <a:off x="1224840" y="2280716"/>
        <a:ext cx="1303236" cy="651462"/>
      </dsp:txXfrm>
    </dsp:sp>
    <dsp:sp modelId="{4CEA9AC1-7941-49F4-A2A7-2D81C791E582}">
      <dsp:nvSpPr>
        <dsp:cNvPr id="0" name=""/>
        <dsp:cNvSpPr/>
      </dsp:nvSpPr>
      <dsp:spPr>
        <a:xfrm>
          <a:off x="1522131" y="2935102"/>
          <a:ext cx="2014974" cy="20157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6593E-A9B9-4EAA-B2D0-6878AAF4FC87}">
      <dsp:nvSpPr>
        <dsp:cNvPr id="0" name=""/>
        <dsp:cNvSpPr/>
      </dsp:nvSpPr>
      <dsp:spPr>
        <a:xfrm>
          <a:off x="1876678" y="3638214"/>
          <a:ext cx="1303236" cy="65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APPLICATION HEALTH MONITORING</a:t>
          </a:r>
        </a:p>
      </dsp:txBody>
      <dsp:txXfrm>
        <a:off x="1876678" y="3638214"/>
        <a:ext cx="1303236" cy="651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E5EBF-B70B-4E17-B04E-86E28911473F}">
      <dsp:nvSpPr>
        <dsp:cNvPr id="0" name=""/>
        <dsp:cNvSpPr/>
      </dsp:nvSpPr>
      <dsp:spPr>
        <a:xfrm>
          <a:off x="0" y="438829"/>
          <a:ext cx="3911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584" tIns="499872" rIns="3035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dirty="0"/>
        </a:p>
      </dsp:txBody>
      <dsp:txXfrm>
        <a:off x="0" y="438829"/>
        <a:ext cx="3911600" cy="604800"/>
      </dsp:txXfrm>
    </dsp:sp>
    <dsp:sp modelId="{F38A71EB-3543-4111-BEF9-4BED922B84FA}">
      <dsp:nvSpPr>
        <dsp:cNvPr id="0" name=""/>
        <dsp:cNvSpPr/>
      </dsp:nvSpPr>
      <dsp:spPr>
        <a:xfrm>
          <a:off x="195580" y="84589"/>
          <a:ext cx="273812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494" tIns="0" rIns="103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Flexible Operations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30165" y="119174"/>
        <a:ext cx="2668950" cy="639310"/>
      </dsp:txXfrm>
    </dsp:sp>
    <dsp:sp modelId="{A64D7EAB-1287-41A8-BED3-EBED0685F2C1}">
      <dsp:nvSpPr>
        <dsp:cNvPr id="0" name=""/>
        <dsp:cNvSpPr/>
      </dsp:nvSpPr>
      <dsp:spPr>
        <a:xfrm>
          <a:off x="0" y="1527469"/>
          <a:ext cx="3911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9C073-4724-45AD-9EF8-F428CBEF8B7D}">
      <dsp:nvSpPr>
        <dsp:cNvPr id="0" name=""/>
        <dsp:cNvSpPr/>
      </dsp:nvSpPr>
      <dsp:spPr>
        <a:xfrm>
          <a:off x="195580" y="1173229"/>
          <a:ext cx="2738120" cy="708480"/>
        </a:xfrm>
        <a:prstGeom prst="roundRect">
          <a:avLst/>
        </a:prstGeom>
        <a:solidFill>
          <a:srgbClr val="929967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494" tIns="0" rIns="103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CATI Operational Performance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30165" y="1207814"/>
        <a:ext cx="2668950" cy="639310"/>
      </dsp:txXfrm>
    </dsp:sp>
    <dsp:sp modelId="{68460A97-776A-4E01-B01A-0E0BC2B0ABC0}">
      <dsp:nvSpPr>
        <dsp:cNvPr id="0" name=""/>
        <dsp:cNvSpPr/>
      </dsp:nvSpPr>
      <dsp:spPr>
        <a:xfrm>
          <a:off x="0" y="2616109"/>
          <a:ext cx="3911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96740-21B9-4F4F-8540-F79D1459FC87}">
      <dsp:nvSpPr>
        <dsp:cNvPr id="0" name=""/>
        <dsp:cNvSpPr/>
      </dsp:nvSpPr>
      <dsp:spPr>
        <a:xfrm>
          <a:off x="195580" y="2261869"/>
          <a:ext cx="2738120" cy="708480"/>
        </a:xfrm>
        <a:prstGeom prst="roundRect">
          <a:avLst/>
        </a:prstGeom>
        <a:solidFill>
          <a:srgbClr val="D1A43F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494" tIns="0" rIns="103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Sample Management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30165" y="2296454"/>
        <a:ext cx="2668950" cy="639310"/>
      </dsp:txXfrm>
    </dsp:sp>
    <dsp:sp modelId="{54CD82FD-D5FE-4EE5-AD47-958F46055B49}">
      <dsp:nvSpPr>
        <dsp:cNvPr id="0" name=""/>
        <dsp:cNvSpPr/>
      </dsp:nvSpPr>
      <dsp:spPr>
        <a:xfrm>
          <a:off x="0" y="3704748"/>
          <a:ext cx="3911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A4675-91D9-418E-8CB9-5234B3C8A316}">
      <dsp:nvSpPr>
        <dsp:cNvPr id="0" name=""/>
        <dsp:cNvSpPr/>
      </dsp:nvSpPr>
      <dsp:spPr>
        <a:xfrm>
          <a:off x="195580" y="3350509"/>
          <a:ext cx="27381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494" tIns="0" rIns="103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Distributed Operations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30165" y="3385094"/>
        <a:ext cx="266895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E2FCAC-43A3-40D9-BDB0-0B11A06C1010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FBFE95-6A38-426A-A545-44E8B4AF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7645F3-40B0-4D7B-91C5-8E5FE84C19D8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FA66C7-D6CD-41B1-A9E9-FBA4CDEC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Danny</a:t>
            </a:r>
            <a:r>
              <a:rPr lang="en-US" baseline="0" dirty="0" smtClean="0"/>
              <a:t> – brings so much continuity and wisdom to this event and to our decision making process.  Today he wears two hats, both focused on the Customer Experience  – CTO &amp; QA – Ensuring we are making the right products and producing quality outcomes for you.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Charles Beauvais – who has been leading engineering and now transitioning to Chief Architect with the advent of Jason </a:t>
            </a:r>
            <a:r>
              <a:rPr lang="en-US" baseline="0" dirty="0" err="1" smtClean="0"/>
              <a:t>Kagel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Jason – joins us from Autodesk and brings a hard to find combination of high level thinking, process enablement and roll-up your sleeves ‘get it done’ that we are all benefiting from.  I hope you all have a chance to spend time with him.  He wants to spend time with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A66C7-D6CD-41B1-A9E9-FBA4CDECFE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AC3EB-0484-46B1-9F5A-1A0EFF6FC3D2}" type="slidenum">
              <a:rPr lang="en-US"/>
              <a:pPr/>
              <a:t>3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31774">
              <a:defRPr/>
            </a:pPr>
            <a:r>
              <a:rPr lang="en-US" dirty="0" smtClean="0"/>
              <a:t>Open ends can be recorded and transcribed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A66C7-D6CD-41B1-A9E9-FBA4CDECF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31774">
              <a:defRPr/>
            </a:pPr>
            <a:r>
              <a:rPr lang="en-US" dirty="0" smtClean="0"/>
              <a:t>Open ends can be recorded and transcribed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A66C7-D6CD-41B1-A9E9-FBA4CDECF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65">
              <a:defRPr/>
            </a:pPr>
            <a:r>
              <a:rPr lang="en-US" sz="1500" dirty="0"/>
              <a:t>Our solution: </a:t>
            </a:r>
            <a:r>
              <a:rPr lang="en-US" sz="1100" dirty="0"/>
              <a:t>enables creation of very </a:t>
            </a:r>
            <a:r>
              <a:rPr lang="en-US" sz="1100" b="1" dirty="0">
                <a:solidFill>
                  <a:srgbClr val="C00000"/>
                </a:solidFill>
              </a:rPr>
              <a:t>complex questionnaires </a:t>
            </a:r>
            <a:r>
              <a:rPr lang="en-US" sz="1100" dirty="0"/>
              <a:t>and provides insight and </a:t>
            </a:r>
            <a:r>
              <a:rPr lang="en-US" sz="1100" b="1" dirty="0">
                <a:solidFill>
                  <a:srgbClr val="C00000"/>
                </a:solidFill>
              </a:rPr>
              <a:t>operational control </a:t>
            </a:r>
            <a:r>
              <a:rPr lang="en-US" sz="1100" dirty="0"/>
              <a:t>across all collection modes. The integration of our </a:t>
            </a:r>
            <a:r>
              <a:rPr lang="en-US" sz="1100" b="1" dirty="0">
                <a:solidFill>
                  <a:srgbClr val="C00000"/>
                </a:solidFill>
              </a:rPr>
              <a:t>predictive dialer </a:t>
            </a:r>
            <a:r>
              <a:rPr lang="en-US" sz="1100" dirty="0"/>
              <a:t>and </a:t>
            </a:r>
            <a:r>
              <a:rPr lang="en-US" sz="1100" b="1" dirty="0">
                <a:solidFill>
                  <a:srgbClr val="C00000"/>
                </a:solidFill>
              </a:rPr>
              <a:t>IVR</a:t>
            </a:r>
            <a:r>
              <a:rPr lang="en-US" sz="1100" dirty="0"/>
              <a:t> capabilities enables users to build </a:t>
            </a:r>
            <a:r>
              <a:rPr lang="en-US" sz="1100" b="1" dirty="0">
                <a:solidFill>
                  <a:srgbClr val="C00000"/>
                </a:solidFill>
              </a:rPr>
              <a:t>highly configurable operations </a:t>
            </a:r>
          </a:p>
          <a:p>
            <a:endParaRPr lang="en-US" dirty="0" smtClean="0"/>
          </a:p>
          <a:p>
            <a:pPr algn="just">
              <a:lnSpc>
                <a:spcPct val="150000"/>
              </a:lnSpc>
              <a:spcBef>
                <a:spcPts val="1157"/>
              </a:spcBef>
            </a:pPr>
            <a:r>
              <a:rPr lang="en-US" sz="1500" dirty="0"/>
              <a:t>Unlike competitors: </a:t>
            </a:r>
            <a:r>
              <a:rPr lang="en-US" sz="1100" dirty="0"/>
              <a:t>who </a:t>
            </a:r>
            <a:r>
              <a:rPr lang="en-US" sz="1100" b="1" dirty="0">
                <a:solidFill>
                  <a:srgbClr val="C00000"/>
                </a:solidFill>
              </a:rPr>
              <a:t>cannot </a:t>
            </a:r>
            <a:r>
              <a:rPr lang="en-US" sz="1100" dirty="0"/>
              <a:t>provide</a:t>
            </a:r>
            <a:r>
              <a:rPr lang="en-US" sz="1100" b="1" dirty="0">
                <a:solidFill>
                  <a:srgbClr val="C00000"/>
                </a:solidFill>
              </a:rPr>
              <a:t> centralized control of sample management </a:t>
            </a:r>
            <a:r>
              <a:rPr lang="en-US" sz="1100" dirty="0"/>
              <a:t>and </a:t>
            </a:r>
            <a:r>
              <a:rPr lang="en-US" sz="1100" b="1" dirty="0">
                <a:solidFill>
                  <a:srgbClr val="C00000"/>
                </a:solidFill>
              </a:rPr>
              <a:t>on-the-fly changes </a:t>
            </a:r>
            <a:r>
              <a:rPr lang="en-US" sz="1100" dirty="0"/>
              <a:t>without disruption to operations, adding to the costs and time to the data collection process. </a:t>
            </a:r>
          </a:p>
          <a:p>
            <a:pPr algn="just">
              <a:lnSpc>
                <a:spcPct val="150000"/>
              </a:lnSpc>
              <a:spcBef>
                <a:spcPts val="1157"/>
              </a:spcBef>
            </a:pPr>
            <a:endParaRPr lang="en-US" sz="1500" dirty="0"/>
          </a:p>
          <a:p>
            <a:pPr algn="just">
              <a:lnSpc>
                <a:spcPct val="150000"/>
              </a:lnSpc>
              <a:spcBef>
                <a:spcPts val="1157"/>
              </a:spcBef>
            </a:pPr>
            <a:r>
              <a:rPr lang="en-US" sz="1500" dirty="0"/>
              <a:t>The Benefit: </a:t>
            </a:r>
            <a:r>
              <a:rPr lang="en-US" sz="1100" dirty="0"/>
              <a:t>users gain the </a:t>
            </a:r>
            <a:r>
              <a:rPr lang="en-US" sz="1100" b="1" dirty="0">
                <a:solidFill>
                  <a:srgbClr val="C00000"/>
                </a:solidFill>
              </a:rPr>
              <a:t>flexibility to re-optimize </a:t>
            </a:r>
            <a:r>
              <a:rPr lang="en-US" sz="1100" dirty="0"/>
              <a:t>their high end data collection process in real-time, address evolving business needs, and match </a:t>
            </a:r>
            <a:r>
              <a:rPr lang="en-US" sz="1100" b="1" dirty="0">
                <a:solidFill>
                  <a:srgbClr val="C00000"/>
                </a:solidFill>
              </a:rPr>
              <a:t>respondent preferences </a:t>
            </a:r>
            <a:r>
              <a:rPr lang="en-US" sz="1100" dirty="0"/>
              <a:t>for interview mode while ensuring project completion in the shortest time and using the fewest sample records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CF42-273E-488F-8F0C-51F27D4FED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CF42-273E-488F-8F0C-51F27D4FED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a build – each click will expose more of the information. </a:t>
            </a:r>
          </a:p>
          <a:p>
            <a:endParaRPr lang="en-US" dirty="0" smtClean="0"/>
          </a:p>
          <a:p>
            <a:r>
              <a:rPr lang="en-US" dirty="0" smtClean="0"/>
              <a:t>Very</a:t>
            </a:r>
            <a:r>
              <a:rPr lang="en-US" baseline="0" dirty="0" smtClean="0"/>
              <a:t> simple workflow (from the interviewer’s perspective) – Call comes in, link appears (including embedded data) interviewer can click on the link and be presented with a browser window into Web Survey Tool survey. Interviewer uses Web Survey Tool to walk the respondent through the survey questions. All things like suspend/resume are dealt with via Web Survey Tool system. CFMC captures all of the call data and controls the flow of sample during the study.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A66C7-D6CD-41B1-A9E9-FBA4CDECFE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ECF42-273E-488F-8F0C-51F27D4FED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7" y="161364"/>
            <a:ext cx="1354324" cy="106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54" y="54483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54" y="54483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54" y="54483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DF41637D-69CC-43C1-A6CD-C0026C4A71EB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91740" y="2803272"/>
            <a:ext cx="6477000" cy="182880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Arial Black" panose="020B0A04020102020204" pitchFamily="34" charset="0"/>
              </a:rPr>
              <a:t>WHEN QUOTA MATTERS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2400" dirty="0" smtClean="0"/>
              <a:t>_____________________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b="1" dirty="0" smtClean="0"/>
              <a:t>CfMC Directions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Users Conference | Las Vegas NV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01440" y="2824480"/>
            <a:ext cx="1493520" cy="1016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3" y="3138552"/>
            <a:ext cx="2474112" cy="26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Management</a:t>
            </a:r>
            <a:endParaRPr lang="en-US" sz="2800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382" y="6458420"/>
            <a:ext cx="5421083" cy="365125"/>
          </a:xfrm>
        </p:spPr>
        <p:txBody>
          <a:bodyPr/>
          <a:lstStyle/>
          <a:p>
            <a:pPr algn="l"/>
            <a:r>
              <a:rPr lang="en-US" sz="900" dirty="0" smtClean="0"/>
              <a:t>CfMC Confidential  |  Copyright 2014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8EE49A7-07E7-4F19-98C1-36813E45563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339074" y="1127362"/>
            <a:ext cx="5266145" cy="5502030"/>
            <a:chOff x="3447849" y="1138953"/>
            <a:chExt cx="5266145" cy="550203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849" y="1731760"/>
              <a:ext cx="2485592" cy="15564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6" name="Group 95"/>
            <p:cNvGrpSpPr/>
            <p:nvPr/>
          </p:nvGrpSpPr>
          <p:grpSpPr>
            <a:xfrm>
              <a:off x="4565984" y="3320411"/>
              <a:ext cx="194704" cy="2082800"/>
              <a:chOff x="5852160" y="3594494"/>
              <a:chExt cx="194704" cy="20828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852160" y="359449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52160" y="382817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52160" y="406185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852160" y="428537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852160" y="4490137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52160" y="471209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852160" y="495593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52160" y="522009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852160" y="5494414"/>
                <a:ext cx="194704" cy="182880"/>
              </a:xfrm>
              <a:prstGeom prst="ellipse">
                <a:avLst/>
              </a:prstGeom>
              <a:solidFill>
                <a:srgbClr val="336699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7042607" y="2279142"/>
              <a:ext cx="1671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QUOTA</a:t>
              </a:r>
              <a:endParaRPr lang="en-US" sz="24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27832" y="1138953"/>
              <a:ext cx="16710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SAMPLE</a:t>
              </a:r>
              <a:endParaRPr lang="en-US" sz="2400" b="1" dirty="0"/>
            </a:p>
          </p:txBody>
        </p:sp>
        <p:pic>
          <p:nvPicPr>
            <p:cNvPr id="4098" name="Picture 2" descr="C:\Users\mary\AppData\Local\Microsoft\Windows\Temporary Internet Files\Content.IE5\7I7163XV\MC90029003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154" y="5446935"/>
              <a:ext cx="1712277" cy="1194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7042607" y="2814306"/>
              <a:ext cx="1496872" cy="790644"/>
              <a:chOff x="7042607" y="2814306"/>
              <a:chExt cx="1496872" cy="79064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125684" y="2814306"/>
                <a:ext cx="1413795" cy="79064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042607" y="2995546"/>
                <a:ext cx="175491" cy="437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066517" y="3694461"/>
              <a:ext cx="1496872" cy="790644"/>
              <a:chOff x="7042607" y="2814306"/>
              <a:chExt cx="1496872" cy="790644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7125684" y="2814306"/>
                <a:ext cx="1413795" cy="79064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042607" y="2995546"/>
                <a:ext cx="175491" cy="437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063048" y="4665575"/>
              <a:ext cx="1496872" cy="790644"/>
              <a:chOff x="7042607" y="2814306"/>
              <a:chExt cx="1496872" cy="790644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7125684" y="2814306"/>
                <a:ext cx="1413795" cy="79064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042607" y="2995546"/>
                <a:ext cx="175491" cy="437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7084146" y="5556657"/>
              <a:ext cx="1496872" cy="790644"/>
              <a:chOff x="7042607" y="2814306"/>
              <a:chExt cx="1496872" cy="790644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7125684" y="2814306"/>
                <a:ext cx="1413795" cy="790644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042607" y="2995546"/>
                <a:ext cx="175491" cy="437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96" name="Group 4095"/>
          <p:cNvGrpSpPr/>
          <p:nvPr/>
        </p:nvGrpSpPr>
        <p:grpSpPr>
          <a:xfrm>
            <a:off x="4895636" y="2882579"/>
            <a:ext cx="3523279" cy="3389993"/>
            <a:chOff x="4895636" y="2882579"/>
            <a:chExt cx="3523279" cy="3389993"/>
          </a:xfrm>
        </p:grpSpPr>
        <p:sp>
          <p:nvSpPr>
            <p:cNvPr id="14" name="Oval 13"/>
            <p:cNvSpPr/>
            <p:nvPr/>
          </p:nvSpPr>
          <p:spPr>
            <a:xfrm>
              <a:off x="7696610" y="2882579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76810" y="334596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735230" y="334596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763060" y="3142939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986283" y="334596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224211" y="334596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86283" y="3102226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218098" y="334596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492632" y="2904106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224211" y="2900753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224211" y="3129426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986283" y="2900753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759851" y="561431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60953" y="608969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780949" y="608969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986283" y="608969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61651" y="4362581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224211" y="608969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986283" y="5874605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337487" y="608969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555873" y="5635845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224211" y="563249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24211" y="587633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986283" y="563249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732895" y="4727690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424151" y="519485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723621" y="519485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986283" y="519485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735229" y="4969457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224211" y="519485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986283" y="4964531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224211" y="472241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224211" y="496625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986283" y="472241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714132" y="3735310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564827" y="309474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735230" y="4213284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359554" y="3991239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986283" y="4213284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412802" y="4213284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224211" y="4213284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986283" y="3954957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268917" y="2882579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224211" y="3753484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224211" y="3970017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986283" y="3753484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Bent-Up Arrow 96"/>
            <p:cNvSpPr/>
            <p:nvPr/>
          </p:nvSpPr>
          <p:spPr>
            <a:xfrm rot="5400000">
              <a:off x="5163339" y="3165483"/>
              <a:ext cx="899419" cy="1434826"/>
            </a:xfrm>
            <a:prstGeom prst="bentUpArrow">
              <a:avLst>
                <a:gd name="adj1" fmla="val 9998"/>
                <a:gd name="adj2" fmla="val 13221"/>
                <a:gd name="adj3" fmla="val 312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708808" y="3312306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24029" y="4964531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726309" y="405521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741240" y="4604020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792090" y="5729123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948067" y="3122926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86794" y="4026478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36248" y="5000091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7033000" y="5876332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41544" y="5065635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660383" y="5320841"/>
              <a:ext cx="194704" cy="182880"/>
            </a:xfrm>
            <a:prstGeom prst="ellipse">
              <a:avLst/>
            </a:prstGeom>
            <a:solidFill>
              <a:srgbClr val="3366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2" name="Group 4101"/>
          <p:cNvGrpSpPr/>
          <p:nvPr/>
        </p:nvGrpSpPr>
        <p:grpSpPr>
          <a:xfrm>
            <a:off x="95001" y="2995546"/>
            <a:ext cx="4009639" cy="2308643"/>
            <a:chOff x="95001" y="2995546"/>
            <a:chExt cx="4009639" cy="2308643"/>
          </a:xfrm>
        </p:grpSpPr>
        <p:sp>
          <p:nvSpPr>
            <p:cNvPr id="17" name="TextBox 16"/>
            <p:cNvSpPr txBox="1"/>
            <p:nvPr/>
          </p:nvSpPr>
          <p:spPr>
            <a:xfrm>
              <a:off x="604833" y="2995546"/>
              <a:ext cx="2843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SURVEY METHOD</a:t>
              </a:r>
              <a:endParaRPr lang="en-US" sz="24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5001" y="4362581"/>
              <a:ext cx="4009639" cy="941608"/>
              <a:chOff x="95001" y="4362581"/>
              <a:chExt cx="4009639" cy="94160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5001" y="4445046"/>
                <a:ext cx="4009639" cy="859143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48265" y="4362581"/>
                <a:ext cx="83569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1905"/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$</a:t>
                </a:r>
                <a:endParaRPr lang="en-US" sz="5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23" y="4532675"/>
                <a:ext cx="547090" cy="701098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1357407" y="4695460"/>
                <a:ext cx="1505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PHONE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25483" y="3495477"/>
              <a:ext cx="3968997" cy="799514"/>
              <a:chOff x="125483" y="3495477"/>
              <a:chExt cx="3968997" cy="79951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25483" y="3495477"/>
                <a:ext cx="3968997" cy="799514"/>
                <a:chOff x="125483" y="3495477"/>
                <a:chExt cx="3968997" cy="799514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125483" y="3495477"/>
                  <a:ext cx="3968997" cy="799514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943630" y="3665219"/>
                  <a:ext cx="385041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ln w="1905"/>
                      <a:solidFill>
                        <a:schemeClr val="bg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$</a:t>
                  </a:r>
                  <a:endParaRPr lang="en-US" sz="2800" b="1" dirty="0">
                    <a:ln w="1905"/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328671" y="3753484"/>
                  <a:ext cx="15051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WEB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100" name="Picture 4" descr="C:\Users\mary\AppData\Local\Microsoft\Windows\Temporary Internet Files\Content.IE5\7I7163XV\MC900441337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2555" y="3565865"/>
                <a:ext cx="704649" cy="704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97" name="Group 4096"/>
          <p:cNvGrpSpPr/>
          <p:nvPr/>
        </p:nvGrpSpPr>
        <p:grpSpPr>
          <a:xfrm>
            <a:off x="4895636" y="3105310"/>
            <a:ext cx="3034298" cy="2952175"/>
            <a:chOff x="4895636" y="3105310"/>
            <a:chExt cx="3034298" cy="2952175"/>
          </a:xfrm>
        </p:grpSpPr>
        <p:sp>
          <p:nvSpPr>
            <p:cNvPr id="100" name="Bent-Up Arrow 99"/>
            <p:cNvSpPr/>
            <p:nvPr/>
          </p:nvSpPr>
          <p:spPr>
            <a:xfrm rot="5400000">
              <a:off x="5163339" y="4005005"/>
              <a:ext cx="899419" cy="1434826"/>
            </a:xfrm>
            <a:prstGeom prst="bentUpArrow">
              <a:avLst>
                <a:gd name="adj1" fmla="val 9998"/>
                <a:gd name="adj2" fmla="val 13221"/>
                <a:gd name="adj3" fmla="val 312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7458521" y="3766260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27148" y="3991239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456637" y="3984788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213760" y="3760000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213760" y="4030404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213760" y="4755375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480839" y="4755375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0839" y="4974195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234600" y="5603861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269568" y="5861079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480839" y="5874605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735230" y="5860539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181498" y="3105310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185343" y="5212749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282106" y="4964185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370123" y="3118188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567060" y="4791784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847903" y="5426139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628957" y="3834291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756355" y="3456966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453179" y="4547460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792090" y="4216054"/>
              <a:ext cx="194704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3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4" y="1688653"/>
            <a:ext cx="1635515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Sample Management Across Modes</a:t>
            </a:r>
            <a:endParaRPr lang="en-US" sz="2800" dirty="0"/>
          </a:p>
        </p:txBody>
      </p:sp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900" smtClean="0"/>
              <a:t>CfMC Confidential  |  Copyright 2014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11</a:t>
            </a:fld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4192134" y="5944621"/>
            <a:ext cx="1703596" cy="634477"/>
          </a:xfrm>
          <a:prstGeom prst="can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RESPONSES</a:t>
            </a:r>
          </a:p>
        </p:txBody>
      </p:sp>
      <p:sp>
        <p:nvSpPr>
          <p:cNvPr id="37" name="Round Diagonal Corner Rectangle 36"/>
          <p:cNvSpPr/>
          <p:nvPr/>
        </p:nvSpPr>
        <p:spPr>
          <a:xfrm>
            <a:off x="1971920" y="4037179"/>
            <a:ext cx="6055779" cy="111280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COLLECT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4354090" y="4685949"/>
            <a:ext cx="1379683" cy="3881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OnPHONE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3063694" y="4685949"/>
            <a:ext cx="1188720" cy="3881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OnDEVICE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69" y="4265202"/>
            <a:ext cx="13512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DATA COLLECTION </a:t>
            </a:r>
            <a:endParaRPr lang="en-US" sz="1100" b="1" dirty="0" smtClean="0"/>
          </a:p>
          <a:p>
            <a:pPr algn="r"/>
            <a:endParaRPr lang="en-US" sz="1100" b="1" dirty="0"/>
          </a:p>
          <a:p>
            <a:pPr algn="r"/>
            <a:r>
              <a:rPr lang="en-US" sz="700" b="1" dirty="0" smtClean="0"/>
              <a:t>MULTI-VENDOR</a:t>
            </a:r>
          </a:p>
          <a:p>
            <a:pPr algn="r"/>
            <a:r>
              <a:rPr lang="en-US" sz="700" b="1" dirty="0" smtClean="0"/>
              <a:t>MULTI-MODE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77821" y="5332161"/>
            <a:ext cx="158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DATA TRANSFORMATION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4207" y="2878088"/>
            <a:ext cx="127358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SAMPLE MANAGEMENT</a:t>
            </a:r>
          </a:p>
          <a:p>
            <a:pPr algn="r"/>
            <a:r>
              <a:rPr lang="en-US" sz="800" b="1" dirty="0" smtClean="0"/>
              <a:t>&amp; OPERATIONAL </a:t>
            </a:r>
            <a:r>
              <a:rPr lang="en-US" sz="800" b="1" dirty="0"/>
              <a:t>CONTROL</a:t>
            </a:r>
          </a:p>
          <a:p>
            <a:pPr algn="r"/>
            <a:endParaRPr lang="en-US" sz="1100" b="1" dirty="0"/>
          </a:p>
          <a:p>
            <a:pPr algn="r"/>
            <a:r>
              <a:rPr lang="en-US" sz="600" b="1" dirty="0" smtClean="0"/>
              <a:t>BEST PRACTICES FOR COMPLEX, HIGH END, HIGH THROUGHPUT, MULTI-NATIONAL STUDIES</a:t>
            </a:r>
          </a:p>
          <a:p>
            <a:pPr algn="r"/>
            <a:endParaRPr lang="en-US" sz="600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045663" y="3417005"/>
            <a:ext cx="5908293" cy="756196"/>
            <a:chOff x="1689304" y="3417005"/>
            <a:chExt cx="6393585" cy="756196"/>
          </a:xfrm>
        </p:grpSpPr>
        <p:sp>
          <p:nvSpPr>
            <p:cNvPr id="43" name="Trapezoid 42"/>
            <p:cNvSpPr/>
            <p:nvPr/>
          </p:nvSpPr>
          <p:spPr>
            <a:xfrm>
              <a:off x="1689304" y="3441122"/>
              <a:ext cx="6393585" cy="732079"/>
            </a:xfrm>
            <a:prstGeom prst="trapezoid">
              <a:avLst>
                <a:gd name="adj" fmla="val 13552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ound Diagonal Corner Rectangle 20"/>
            <p:cNvSpPr/>
            <p:nvPr/>
          </p:nvSpPr>
          <p:spPr>
            <a:xfrm>
              <a:off x="2051237" y="3417005"/>
              <a:ext cx="5669719" cy="676800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CONNECT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000" b="1" dirty="0" smtClean="0">
                  <a:solidFill>
                    <a:schemeClr val="bg1"/>
                  </a:solidFill>
                </a:rPr>
                <a:t>Predictive Dialing | IVR Screening | Inbound - Outbound Call Handling 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9674" y="5332161"/>
            <a:ext cx="5897224" cy="573683"/>
            <a:chOff x="1452093" y="5088261"/>
            <a:chExt cx="6381606" cy="709588"/>
          </a:xfrm>
          <a:solidFill>
            <a:schemeClr val="accent1">
              <a:lumMod val="75000"/>
            </a:schemeClr>
          </a:solidFill>
        </p:grpSpPr>
        <p:sp>
          <p:nvSpPr>
            <p:cNvPr id="44" name="Trapezoid 43"/>
            <p:cNvSpPr/>
            <p:nvPr/>
          </p:nvSpPr>
          <p:spPr>
            <a:xfrm flipV="1">
              <a:off x="1452093" y="5088261"/>
              <a:ext cx="6381606" cy="709588"/>
            </a:xfrm>
            <a:prstGeom prst="trapezoid">
              <a:avLst>
                <a:gd name="adj" fmla="val 1553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2240869" y="5123070"/>
              <a:ext cx="4804054" cy="544084"/>
            </a:xfrm>
            <a:prstGeom prst="round2DiagRect">
              <a:avLst>
                <a:gd name="adj1" fmla="val 16667"/>
                <a:gd name="adj2" fmla="val 50000"/>
              </a:avLst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COMPLETE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Data Coding | Tabulation | Voice-to-Text Conversion I/F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70545" y="1969846"/>
            <a:ext cx="1237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SAMPLE</a:t>
            </a:r>
            <a:endParaRPr lang="en-US" sz="11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6045" y="2763546"/>
            <a:ext cx="7781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9306" y="4173201"/>
            <a:ext cx="7781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9305" y="5088264"/>
            <a:ext cx="7781027" cy="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9306" y="5905844"/>
            <a:ext cx="7781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0545" y="5944621"/>
            <a:ext cx="1237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DATA ANALYSIS</a:t>
            </a:r>
            <a:endParaRPr lang="en-US" sz="11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37581" y="2746788"/>
            <a:ext cx="3924456" cy="676800"/>
            <a:chOff x="2707050" y="2746788"/>
            <a:chExt cx="4385908" cy="676800"/>
          </a:xfrm>
        </p:grpSpPr>
        <p:grpSp>
          <p:nvGrpSpPr>
            <p:cNvPr id="14" name="Group 13"/>
            <p:cNvGrpSpPr/>
            <p:nvPr/>
          </p:nvGrpSpPr>
          <p:grpSpPr>
            <a:xfrm>
              <a:off x="2736234" y="2746788"/>
              <a:ext cx="4330460" cy="676800"/>
              <a:chOff x="2493034" y="2676678"/>
              <a:chExt cx="4330460" cy="676800"/>
            </a:xfrm>
          </p:grpSpPr>
          <p:sp>
            <p:nvSpPr>
              <p:cNvPr id="10" name="Trapezoid 9"/>
              <p:cNvSpPr/>
              <p:nvPr/>
            </p:nvSpPr>
            <p:spPr>
              <a:xfrm>
                <a:off x="2493034" y="2703164"/>
                <a:ext cx="4330460" cy="623828"/>
              </a:xfrm>
              <a:prstGeom prst="trapezoid">
                <a:avLst>
                  <a:gd name="adj" fmla="val 115249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Diagonal Corner Rectangle 31"/>
              <p:cNvSpPr/>
              <p:nvPr/>
            </p:nvSpPr>
            <p:spPr>
              <a:xfrm>
                <a:off x="2594561" y="2676678"/>
                <a:ext cx="4075792" cy="676800"/>
              </a:xfrm>
              <a:prstGeom prst="round2DiagRect">
                <a:avLst>
                  <a:gd name="adj1" fmla="val 50000"/>
                  <a:gd name="adj2" fmla="val 50000"/>
                </a:avLst>
              </a:prstGeom>
              <a:noFill/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REQUEST &amp; MANAGE</a:t>
                </a:r>
                <a:br>
                  <a:rPr lang="en-US" sz="1400" b="1" dirty="0" smtClean="0">
                    <a:solidFill>
                      <a:schemeClr val="bg1"/>
                    </a:solidFill>
                  </a:rPr>
                </a:br>
                <a:r>
                  <a:rPr lang="en-US" sz="1000" b="1" dirty="0" smtClean="0">
                    <a:solidFill>
                      <a:schemeClr val="bg1"/>
                    </a:solidFill>
                  </a:rPr>
                  <a:t>Requirements | Quota Status | Operational Control 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707050" y="3413860"/>
              <a:ext cx="438590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 Diagonal Corner Rectangle 55"/>
          <p:cNvSpPr/>
          <p:nvPr/>
        </p:nvSpPr>
        <p:spPr>
          <a:xfrm>
            <a:off x="2167659" y="4396327"/>
            <a:ext cx="1188720" cy="3881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OnLINE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653690" y="4673006"/>
            <a:ext cx="7781027" cy="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ound Diagonal Corner Rectangle 33"/>
          <p:cNvSpPr/>
          <p:nvPr/>
        </p:nvSpPr>
        <p:spPr>
          <a:xfrm>
            <a:off x="5850287" y="4418820"/>
            <a:ext cx="1188720" cy="3881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OnIVR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6433298" y="4705092"/>
            <a:ext cx="1188720" cy="3881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OnSITE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Agile, Flexible Operations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489" y="6537239"/>
            <a:ext cx="5470689" cy="318138"/>
          </a:xfrm>
        </p:spPr>
        <p:txBody>
          <a:bodyPr/>
          <a:lstStyle/>
          <a:p>
            <a:pPr algn="l"/>
            <a:r>
              <a:rPr lang="en-US" sz="1000" dirty="0" smtClean="0"/>
              <a:t>CfMC Users Conference | Copyright 2014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EE49A7-07E7-4F19-98C1-36813E45563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05" y="1518407"/>
            <a:ext cx="1907741" cy="12736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>
            <a:stCxn id="8" idx="2"/>
          </p:cNvCxnSpPr>
          <p:nvPr/>
        </p:nvCxnSpPr>
        <p:spPr>
          <a:xfrm flipH="1">
            <a:off x="4030574" y="2792041"/>
            <a:ext cx="2" cy="5902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2" idx="1"/>
          </p:cNvCxnSpPr>
          <p:nvPr/>
        </p:nvCxnSpPr>
        <p:spPr>
          <a:xfrm flipV="1">
            <a:off x="2577718" y="3408210"/>
            <a:ext cx="1350874" cy="7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76704" y="3408921"/>
            <a:ext cx="704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Email</a:t>
            </a:r>
            <a:endParaRPr lang="en-US" sz="1100" b="1" dirty="0"/>
          </a:p>
        </p:txBody>
      </p:sp>
      <p:sp>
        <p:nvSpPr>
          <p:cNvPr id="12" name="Flowchart: Decision 11"/>
          <p:cNvSpPr/>
          <p:nvPr/>
        </p:nvSpPr>
        <p:spPr>
          <a:xfrm>
            <a:off x="3928592" y="3293806"/>
            <a:ext cx="226142" cy="22880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0043" y="3408921"/>
            <a:ext cx="704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Phone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70296" y="1719732"/>
            <a:ext cx="86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Sample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43413" y="2939294"/>
            <a:ext cx="219649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Preferred contact method</a:t>
            </a:r>
            <a:endParaRPr lang="en-US" sz="1050" dirty="0"/>
          </a:p>
        </p:txBody>
      </p:sp>
      <p:cxnSp>
        <p:nvCxnSpPr>
          <p:cNvPr id="16" name="Straight Arrow Connector 15"/>
          <p:cNvCxnSpPr>
            <a:endCxn id="17" idx="0"/>
          </p:cNvCxnSpPr>
          <p:nvPr/>
        </p:nvCxnSpPr>
        <p:spPr>
          <a:xfrm>
            <a:off x="2577718" y="3408921"/>
            <a:ext cx="1" cy="2769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14822" y="3685920"/>
            <a:ext cx="1125793" cy="345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Email Invitation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26187" y="3686916"/>
            <a:ext cx="1125793" cy="345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Outgoing Call</a:t>
            </a:r>
            <a:endParaRPr lang="en-US" sz="1100" b="1" dirty="0"/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6489084" y="3408210"/>
            <a:ext cx="0" cy="2787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7" idx="2"/>
          </p:cNvCxnSpPr>
          <p:nvPr/>
        </p:nvCxnSpPr>
        <p:spPr>
          <a:xfrm rot="5400000">
            <a:off x="1824303" y="3706948"/>
            <a:ext cx="429139" cy="1077695"/>
          </a:xfrm>
          <a:prstGeom prst="bentConnector2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25" idx="1"/>
          </p:cNvCxnSpPr>
          <p:nvPr/>
        </p:nvCxnSpPr>
        <p:spPr>
          <a:xfrm>
            <a:off x="2577718" y="4031226"/>
            <a:ext cx="1928403" cy="434948"/>
          </a:xfrm>
          <a:prstGeom prst="bentConnector3">
            <a:avLst>
              <a:gd name="adj1" fmla="val -41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18094" y="4183366"/>
            <a:ext cx="704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URL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77720" y="4183366"/>
            <a:ext cx="937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PHONE #</a:t>
            </a:r>
            <a:endParaRPr lang="en-US" sz="11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16963" y="4248700"/>
            <a:ext cx="783061" cy="44187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WEB Survey</a:t>
            </a:r>
            <a:endParaRPr lang="en-US" sz="11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506121" y="4235963"/>
            <a:ext cx="918814" cy="460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In-coming Call</a:t>
            </a:r>
          </a:p>
        </p:txBody>
      </p:sp>
      <p:cxnSp>
        <p:nvCxnSpPr>
          <p:cNvPr id="26" name="Elbow Connector 25"/>
          <p:cNvCxnSpPr>
            <a:stCxn id="25" idx="2"/>
            <a:endCxn id="27" idx="3"/>
          </p:cNvCxnSpPr>
          <p:nvPr/>
        </p:nvCxnSpPr>
        <p:spPr>
          <a:xfrm rot="5400000">
            <a:off x="3783377" y="4053623"/>
            <a:ext cx="539391" cy="1824913"/>
          </a:xfrm>
          <a:prstGeom prst="bentConnector2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221801" y="5031585"/>
            <a:ext cx="918814" cy="40838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IVR Survey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15745" y="4783995"/>
            <a:ext cx="91881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IVR Screen</a:t>
            </a:r>
            <a:endParaRPr lang="en-US" sz="105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37" y="4834924"/>
            <a:ext cx="1077722" cy="7424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Flowchart: Decision 29"/>
          <p:cNvSpPr/>
          <p:nvPr/>
        </p:nvSpPr>
        <p:spPr>
          <a:xfrm>
            <a:off x="4871375" y="5107812"/>
            <a:ext cx="226142" cy="22880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>
            <a:off x="2472901" y="4355161"/>
            <a:ext cx="226142" cy="22880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18" idx="2"/>
            <a:endCxn id="29" idx="0"/>
          </p:cNvCxnSpPr>
          <p:nvPr/>
        </p:nvCxnSpPr>
        <p:spPr>
          <a:xfrm flipH="1">
            <a:off x="6484298" y="4032222"/>
            <a:ext cx="4786" cy="802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7" idx="2"/>
            <a:endCxn id="29" idx="2"/>
          </p:cNvCxnSpPr>
          <p:nvPr/>
        </p:nvCxnSpPr>
        <p:spPr>
          <a:xfrm rot="16200000" flipH="1">
            <a:off x="4514058" y="3607115"/>
            <a:ext cx="137390" cy="3803090"/>
          </a:xfrm>
          <a:prstGeom prst="bentConnector3">
            <a:avLst>
              <a:gd name="adj1" fmla="val 266388"/>
            </a:avLst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2"/>
          </p:cNvCxnSpPr>
          <p:nvPr/>
        </p:nvCxnSpPr>
        <p:spPr>
          <a:xfrm rot="16200000" flipH="1">
            <a:off x="3228333" y="2570736"/>
            <a:ext cx="1366884" cy="5606562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</p:cNvCxnSpPr>
          <p:nvPr/>
        </p:nvCxnSpPr>
        <p:spPr>
          <a:xfrm>
            <a:off x="5097517" y="5222216"/>
            <a:ext cx="8479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15054" y="5577355"/>
            <a:ext cx="0" cy="48010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3"/>
          </p:cNvCxnSpPr>
          <p:nvPr/>
        </p:nvCxnSpPr>
        <p:spPr>
          <a:xfrm>
            <a:off x="4154734" y="3408210"/>
            <a:ext cx="2329564" cy="7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610064" y="4015940"/>
            <a:ext cx="4786" cy="802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25" idx="3"/>
          </p:cNvCxnSpPr>
          <p:nvPr/>
        </p:nvCxnSpPr>
        <p:spPr>
          <a:xfrm rot="10800000" flipV="1">
            <a:off x="5424936" y="4032224"/>
            <a:ext cx="931461" cy="433950"/>
          </a:xfrm>
          <a:prstGeom prst="bentConnector3">
            <a:avLst>
              <a:gd name="adj1" fmla="val 1392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01793" y="4302727"/>
            <a:ext cx="754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Redial</a:t>
            </a:r>
          </a:p>
          <a:p>
            <a:r>
              <a:rPr lang="en-US" sz="700" dirty="0"/>
              <a:t>C</a:t>
            </a:r>
            <a:r>
              <a:rPr lang="en-US" sz="700" dirty="0" smtClean="0"/>
              <a:t>all back</a:t>
            </a:r>
            <a:endParaRPr lang="en-US" sz="700" dirty="0"/>
          </a:p>
        </p:txBody>
      </p:sp>
      <p:sp>
        <p:nvSpPr>
          <p:cNvPr id="41" name="Rounded Rectangle 40"/>
          <p:cNvSpPr/>
          <p:nvPr/>
        </p:nvSpPr>
        <p:spPr>
          <a:xfrm>
            <a:off x="7051980" y="5053538"/>
            <a:ext cx="918814" cy="40838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CATI Survey</a:t>
            </a:r>
            <a:endParaRPr lang="en-US" sz="11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7603733" y="3654383"/>
            <a:ext cx="918814" cy="40838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PAPER Survey</a:t>
            </a:r>
            <a:endParaRPr lang="en-US" sz="1100" b="1" dirty="0"/>
          </a:p>
        </p:txBody>
      </p:sp>
      <p:cxnSp>
        <p:nvCxnSpPr>
          <p:cNvPr id="43" name="Elbow Connector 42"/>
          <p:cNvCxnSpPr/>
          <p:nvPr/>
        </p:nvCxnSpPr>
        <p:spPr>
          <a:xfrm>
            <a:off x="6489084" y="3399549"/>
            <a:ext cx="1574056" cy="272086"/>
          </a:xfrm>
          <a:prstGeom prst="bentConnector2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64697" y="3382297"/>
            <a:ext cx="86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Address</a:t>
            </a:r>
            <a:endParaRPr lang="en-US" sz="1100" b="1" dirty="0"/>
          </a:p>
        </p:txBody>
      </p:sp>
      <p:sp>
        <p:nvSpPr>
          <p:cNvPr id="46" name="Flowchart: Magnetic Disk 45"/>
          <p:cNvSpPr/>
          <p:nvPr/>
        </p:nvSpPr>
        <p:spPr>
          <a:xfrm>
            <a:off x="6557538" y="6329548"/>
            <a:ext cx="1907697" cy="40376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2" idx="2"/>
          </p:cNvCxnSpPr>
          <p:nvPr/>
        </p:nvCxnSpPr>
        <p:spPr>
          <a:xfrm>
            <a:off x="8063140" y="4062763"/>
            <a:ext cx="0" cy="2266785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2"/>
            <a:endCxn id="46" idx="1"/>
          </p:cNvCxnSpPr>
          <p:nvPr/>
        </p:nvCxnSpPr>
        <p:spPr>
          <a:xfrm>
            <a:off x="7511387" y="5461918"/>
            <a:ext cx="0" cy="86763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6200000" flipH="1">
            <a:off x="2813087" y="2866027"/>
            <a:ext cx="1840853" cy="5501570"/>
          </a:xfrm>
          <a:prstGeom prst="bentConnector2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2576129" y="5439965"/>
            <a:ext cx="3908171" cy="1026022"/>
          </a:xfrm>
          <a:prstGeom prst="bentConnector3">
            <a:avLst>
              <a:gd name="adj1" fmla="val -137"/>
            </a:avLst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Release v.8.7.1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927" y="6492875"/>
            <a:ext cx="3014546" cy="365125"/>
          </a:xfrm>
        </p:spPr>
        <p:txBody>
          <a:bodyPr/>
          <a:lstStyle/>
          <a:p>
            <a:pPr algn="l"/>
            <a:r>
              <a:rPr lang="en-US" sz="1050" dirty="0" smtClean="0"/>
              <a:t>CfMC Confidential | 2014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00" y="1594624"/>
            <a:ext cx="5596247" cy="488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4" y="3154130"/>
            <a:ext cx="79438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What We’re Following  </a:t>
            </a:r>
            <a:r>
              <a:rPr lang="en-US" sz="2000" b="1" dirty="0"/>
              <a:t>(</a:t>
            </a:r>
            <a:r>
              <a:rPr lang="en-US" sz="2000" b="1" dirty="0" smtClean="0"/>
              <a:t>Industry Trends )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Phone Research - stabilized</a:t>
            </a:r>
          </a:p>
          <a:p>
            <a:pPr marL="594360" lvl="2" indent="0">
              <a:spcAft>
                <a:spcPts val="1200"/>
              </a:spcAft>
              <a:buNone/>
            </a:pPr>
            <a:r>
              <a:rPr lang="en-US" dirty="0" smtClean="0">
                <a:sym typeface="Wingdings"/>
              </a:rPr>
              <a:t> Now </a:t>
            </a:r>
            <a:r>
              <a:rPr lang="en-US" dirty="0" smtClean="0"/>
              <a:t>‘right sized’ in the marketing mix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Data Collection - more distributed operations</a:t>
            </a:r>
          </a:p>
          <a:p>
            <a:pPr marL="640080" lvl="2" indent="0">
              <a:spcAft>
                <a:spcPts val="1200"/>
              </a:spcAft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Greater use of contractors</a:t>
            </a:r>
          </a:p>
          <a:p>
            <a:pPr marL="640080" lvl="2" indent="0">
              <a:spcAft>
                <a:spcPts val="1200"/>
              </a:spcAft>
              <a:buNone/>
            </a:pPr>
            <a:r>
              <a:rPr lang="en-US" dirty="0">
                <a:sym typeface="Wingdings"/>
              </a:rPr>
              <a:t> </a:t>
            </a:r>
            <a:r>
              <a:rPr lang="en-US" dirty="0"/>
              <a:t>Greater </a:t>
            </a:r>
            <a:r>
              <a:rPr lang="en-US" dirty="0" smtClean="0"/>
              <a:t>need to handle a mix of vendors</a:t>
            </a:r>
            <a:endParaRPr lang="en-US" dirty="0"/>
          </a:p>
          <a:p>
            <a:pPr marL="640080" lvl="2" indent="0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Distributed Data Collection</a:t>
            </a:r>
            <a:endParaRPr lang="en-US" sz="28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/>
              <a:t>Company Confidential | Copyright 2013</a:t>
            </a:r>
            <a:endParaRPr lang="en-US" sz="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73125" y="1636713"/>
            <a:ext cx="8270875" cy="10239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n-US" sz="2400" dirty="0" smtClean="0"/>
              <a:t>…. often </a:t>
            </a:r>
            <a:r>
              <a:rPr lang="en-US" sz="2400" dirty="0"/>
              <a:t>spanning multiple </a:t>
            </a:r>
            <a:r>
              <a:rPr lang="en-US" sz="2400" b="1" dirty="0">
                <a:solidFill>
                  <a:schemeClr val="accent1"/>
                </a:solidFill>
              </a:rPr>
              <a:t>geographies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&amp; </a:t>
            </a:r>
            <a:r>
              <a:rPr lang="en-US" sz="2400" b="1" dirty="0" smtClean="0">
                <a:solidFill>
                  <a:schemeClr val="accent1"/>
                </a:solidFill>
              </a:rPr>
              <a:t>organizations</a:t>
            </a:r>
            <a:r>
              <a:rPr lang="en-US" sz="24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2087807"/>
            <a:ext cx="8002711" cy="450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8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Strategic Initiatives</a:t>
            </a:r>
          </a:p>
          <a:p>
            <a:r>
              <a:rPr lang="en-US" dirty="0" smtClean="0"/>
              <a:t>Solution Roadmap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CfMC | Directions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Confidential  |  Copyright 2014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8EE49A7-07E7-4F19-98C1-36813E45563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9301838"/>
              </p:ext>
            </p:extLst>
          </p:nvPr>
        </p:nvGraphicFramePr>
        <p:xfrm>
          <a:off x="1818640" y="1772982"/>
          <a:ext cx="6360160" cy="43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5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1547406" y="1699473"/>
            <a:ext cx="7429280" cy="4737531"/>
            <a:chOff x="1547406" y="1699473"/>
            <a:chExt cx="7429280" cy="4737531"/>
          </a:xfrm>
        </p:grpSpPr>
        <p:sp>
          <p:nvSpPr>
            <p:cNvPr id="6" name="Oval 5"/>
            <p:cNvSpPr/>
            <p:nvPr/>
          </p:nvSpPr>
          <p:spPr>
            <a:xfrm>
              <a:off x="1547406" y="1699473"/>
              <a:ext cx="5179393" cy="4685685"/>
            </a:xfrm>
            <a:prstGeom prst="ellipse">
              <a:avLst/>
            </a:prstGeom>
            <a:solidFill>
              <a:srgbClr val="929967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724300"/>
                <a:satOff val="-60741"/>
                <a:lumOff val="48639"/>
                <a:alphaOff val="-50000"/>
              </a:schemeClr>
            </a:fillRef>
            <a:effectRef idx="0">
              <a:schemeClr val="accent1">
                <a:shade val="90000"/>
                <a:hueOff val="724300"/>
                <a:satOff val="-60741"/>
                <a:lumOff val="48639"/>
                <a:alphaOff val="-5000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6640626" y="5493887"/>
              <a:ext cx="2336060" cy="943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Best Practice </a:t>
              </a:r>
              <a:br>
                <a:rPr lang="en-US" sz="1700" kern="1200" dirty="0" smtClean="0"/>
              </a:br>
              <a:r>
                <a:rPr lang="en-US" sz="1700" kern="1200" dirty="0" smtClean="0"/>
                <a:t>Support &amp; Services</a:t>
              </a:r>
              <a:endParaRPr lang="en-US" sz="1700" kern="1200" dirty="0"/>
            </a:p>
          </p:txBody>
        </p:sp>
        <p:cxnSp>
          <p:nvCxnSpPr>
            <p:cNvPr id="69" name="Elbow Connector 68"/>
            <p:cNvCxnSpPr>
              <a:endCxn id="13" idx="1"/>
            </p:cNvCxnSpPr>
            <p:nvPr/>
          </p:nvCxnSpPr>
          <p:spPr>
            <a:xfrm rot="16200000" flipH="1">
              <a:off x="6085251" y="5410070"/>
              <a:ext cx="962983" cy="14776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CfMC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92858" y="5002463"/>
            <a:ext cx="2336060" cy="943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2" name="Group 91"/>
          <p:cNvGrpSpPr/>
          <p:nvPr/>
        </p:nvGrpSpPr>
        <p:grpSpPr>
          <a:xfrm>
            <a:off x="2020735" y="2139051"/>
            <a:ext cx="6808184" cy="3806529"/>
            <a:chOff x="2020735" y="2139051"/>
            <a:chExt cx="6808184" cy="3806529"/>
          </a:xfrm>
        </p:grpSpPr>
        <p:sp>
          <p:nvSpPr>
            <p:cNvPr id="14" name="Rectangle 13"/>
            <p:cNvSpPr/>
            <p:nvPr/>
          </p:nvSpPr>
          <p:spPr>
            <a:xfrm>
              <a:off x="6991815" y="3901921"/>
              <a:ext cx="1837104" cy="1346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Hosting &amp; Application Management Services</a:t>
              </a:r>
              <a:endParaRPr lang="en-US" sz="1700" kern="1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020735" y="2139051"/>
              <a:ext cx="4232734" cy="38065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482867"/>
                <a:satOff val="-40494"/>
                <a:lumOff val="32426"/>
                <a:alphaOff val="-33333"/>
              </a:schemeClr>
            </a:fillRef>
            <a:effectRef idx="0">
              <a:schemeClr val="accent1">
                <a:shade val="90000"/>
                <a:hueOff val="482867"/>
                <a:satOff val="-40494"/>
                <a:lumOff val="32426"/>
                <a:alphaOff val="-33333"/>
              </a:schemeClr>
            </a:effectRef>
            <a:fontRef idx="minor">
              <a:schemeClr val="lt1"/>
            </a:fontRef>
          </p:style>
        </p:sp>
        <p:cxnSp>
          <p:nvCxnSpPr>
            <p:cNvPr id="27" name="Elbow Connector 26"/>
            <p:cNvCxnSpPr>
              <a:stCxn id="5" idx="6"/>
              <a:endCxn id="14" idx="1"/>
            </p:cNvCxnSpPr>
            <p:nvPr/>
          </p:nvCxnSpPr>
          <p:spPr>
            <a:xfrm>
              <a:off x="6253469" y="4042316"/>
              <a:ext cx="738346" cy="532850"/>
            </a:xfrm>
            <a:prstGeom prst="bentConnector3">
              <a:avLst>
                <a:gd name="adj1" fmla="val 9681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356005" y="2194450"/>
            <a:ext cx="6472914" cy="3476803"/>
            <a:chOff x="2356005" y="2194450"/>
            <a:chExt cx="6472914" cy="3476803"/>
          </a:xfrm>
        </p:grpSpPr>
        <p:sp>
          <p:nvSpPr>
            <p:cNvPr id="7" name="Oval 6"/>
            <p:cNvSpPr/>
            <p:nvPr/>
          </p:nvSpPr>
          <p:spPr>
            <a:xfrm>
              <a:off x="2356005" y="2413378"/>
              <a:ext cx="3562194" cy="3257875"/>
            </a:xfrm>
            <a:prstGeom prst="ellipse">
              <a:avLst/>
            </a:prstGeom>
            <a:solidFill>
              <a:srgbClr val="D1A43F">
                <a:alpha val="83333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241433"/>
                <a:satOff val="-20247"/>
                <a:lumOff val="16213"/>
                <a:alphaOff val="-16667"/>
              </a:schemeClr>
            </a:fillRef>
            <a:effectRef idx="0">
              <a:schemeClr val="accent1">
                <a:shade val="90000"/>
                <a:hueOff val="241433"/>
                <a:satOff val="-20247"/>
                <a:lumOff val="16213"/>
                <a:alphaOff val="-16667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6492859" y="2194450"/>
              <a:ext cx="2336060" cy="943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Applications</a:t>
              </a:r>
              <a:endParaRPr lang="en-US" sz="1700" kern="1200" dirty="0"/>
            </a:p>
          </p:txBody>
        </p:sp>
        <p:cxnSp>
          <p:nvCxnSpPr>
            <p:cNvPr id="20" name="Elbow Connector 19"/>
            <p:cNvCxnSpPr>
              <a:stCxn id="7" idx="7"/>
              <a:endCxn id="15" idx="1"/>
            </p:cNvCxnSpPr>
            <p:nvPr/>
          </p:nvCxnSpPr>
          <p:spPr>
            <a:xfrm rot="5400000" flipH="1" flipV="1">
              <a:off x="5832456" y="2230081"/>
              <a:ext cx="224474" cy="1096331"/>
            </a:xfrm>
            <a:prstGeom prst="bentConnector4">
              <a:avLst>
                <a:gd name="adj1" fmla="val 101838"/>
                <a:gd name="adj2" fmla="val 737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749156" y="1470261"/>
            <a:ext cx="6079762" cy="3804754"/>
            <a:chOff x="2749156" y="1470261"/>
            <a:chExt cx="6079762" cy="3804754"/>
          </a:xfrm>
        </p:grpSpPr>
        <p:grpSp>
          <p:nvGrpSpPr>
            <p:cNvPr id="10" name="Group 9"/>
            <p:cNvGrpSpPr/>
            <p:nvPr/>
          </p:nvGrpSpPr>
          <p:grpSpPr>
            <a:xfrm>
              <a:off x="2749156" y="2809616"/>
              <a:ext cx="2775892" cy="2465399"/>
              <a:chOff x="2749157" y="2709255"/>
              <a:chExt cx="2775892" cy="246539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749157" y="2709255"/>
                <a:ext cx="2775892" cy="246539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TextBox 8"/>
              <p:cNvSpPr txBox="1"/>
              <p:nvPr/>
            </p:nvSpPr>
            <p:spPr>
              <a:xfrm>
                <a:off x="3129185" y="3588011"/>
                <a:ext cx="20158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SURVENT Platform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" name="Elbow Connector 17"/>
            <p:cNvCxnSpPr>
              <a:stCxn id="8" idx="7"/>
              <a:endCxn id="16" idx="1"/>
            </p:cNvCxnSpPr>
            <p:nvPr/>
          </p:nvCxnSpPr>
          <p:spPr>
            <a:xfrm rot="5400000" flipH="1" flipV="1">
              <a:off x="5191271" y="1869078"/>
              <a:ext cx="1228845" cy="137433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492858" y="1470261"/>
              <a:ext cx="2336060" cy="943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/>
                <a:t>Core Software</a:t>
              </a: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52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| When you need them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2919466"/>
              </p:ext>
            </p:extLst>
          </p:nvPr>
        </p:nvGraphicFramePr>
        <p:xfrm>
          <a:off x="612775" y="1600200"/>
          <a:ext cx="8153400" cy="4505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7800"/>
                <a:gridCol w="2531745"/>
                <a:gridCol w="290385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effectLst/>
                        </a:rPr>
                        <a:t>Programming</a:t>
                      </a:r>
                      <a:endParaRPr kumimoji="0" lang="en-US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477" marR="116477">
                    <a:solidFill>
                      <a:srgbClr val="9299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effectLst/>
                        </a:rPr>
                        <a:t>Tabulations</a:t>
                      </a:r>
                      <a:endParaRPr kumimoji="0" lang="en-US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477" marR="116477">
                    <a:solidFill>
                      <a:srgbClr val="9299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effectLst/>
                        </a:rPr>
                        <a:t>Training/Best Practices</a:t>
                      </a:r>
                      <a:endParaRPr kumimoji="0" lang="en-US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477" marR="116477">
                    <a:solidFill>
                      <a:srgbClr val="92996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Survey Programming – Mobile, Multi-Language, Advanced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Ad/Media/</a:t>
                      </a:r>
                      <a:r>
                        <a:rPr kumimoji="0" lang="en-US" sz="1400" kern="1200" dirty="0" err="1" smtClean="0">
                          <a:effectLst/>
                        </a:rPr>
                        <a:t>Pharma</a:t>
                      </a:r>
                      <a:endParaRPr kumimoji="0" lang="en-US" sz="1400" kern="1200" dirty="0" smtClean="0">
                        <a:effectLst/>
                      </a:endParaRP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Conjoint/Choice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Complex Quotas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err="1" smtClean="0">
                          <a:effectLst/>
                        </a:rPr>
                        <a:t>TrueSample</a:t>
                      </a:r>
                      <a:r>
                        <a:rPr kumimoji="0" lang="en-US" sz="1400" kern="1200" dirty="0" smtClean="0">
                          <a:effectLst/>
                        </a:rPr>
                        <a:t>™ Integration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Panel Integration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Sample Management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Survey Hosting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Third-Party Integration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Recruit and Time Scheduling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Product Test and Central Location Testing (CLT)</a:t>
                      </a:r>
                      <a:endParaRPr kumimoji="0" lang="en-US" sz="14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477" marR="11647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Cross Tabs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Production Reports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Data Files</a:t>
                      </a:r>
                    </a:p>
                    <a:p>
                      <a:pPr lvl="1"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Open-End Coding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Data Cleaning &amp; Manipulation</a:t>
                      </a:r>
                    </a:p>
                    <a:p>
                      <a:pPr lvl="1"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Data Entry</a:t>
                      </a:r>
                    </a:p>
                    <a:p>
                      <a:pPr lvl="1"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Data Conversion</a:t>
                      </a:r>
                    </a:p>
                    <a:p>
                      <a:pPr lvl="1"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Multi-Source Data Aggregation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US" sz="1400" dirty="0"/>
                    </a:p>
                  </a:txBody>
                  <a:tcPr marL="116477" marR="11647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Sample Management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Shop Management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Multi-Modal Survey Programming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Process Automation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Quota Set-Up and Management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Multi-Mode Operations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Data Collection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Dialer Optimization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Survey Operations Management</a:t>
                      </a:r>
                    </a:p>
                    <a:p>
                      <a:pPr fontAlgn="base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effectLst/>
                        </a:rPr>
                        <a:t>Tabs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US" sz="1400" dirty="0" smtClean="0"/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US" sz="1400" dirty="0"/>
                    </a:p>
                  </a:txBody>
                  <a:tcPr marL="116477" marR="11647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Users Conference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Customers</a:t>
            </a:r>
          </a:p>
          <a:p>
            <a:pPr algn="ctr"/>
            <a:r>
              <a:rPr lang="en-US" b="1" dirty="0" smtClean="0"/>
              <a:t>Soon-to-be Customers</a:t>
            </a:r>
          </a:p>
          <a:p>
            <a:pPr algn="ctr"/>
            <a:r>
              <a:rPr lang="en-US" b="1" dirty="0" smtClean="0"/>
              <a:t>----</a:t>
            </a:r>
          </a:p>
          <a:p>
            <a:pPr algn="ctr"/>
            <a:r>
              <a:rPr lang="en-US" b="1" dirty="0" smtClean="0"/>
              <a:t>Sponsors</a:t>
            </a:r>
          </a:p>
          <a:p>
            <a:pPr algn="ctr"/>
            <a:r>
              <a:rPr lang="en-US" b="1" dirty="0" smtClean="0"/>
              <a:t>----</a:t>
            </a:r>
          </a:p>
          <a:p>
            <a:pPr algn="ctr"/>
            <a:r>
              <a:rPr lang="en-US" b="1" dirty="0" smtClean="0"/>
              <a:t>Employees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90" y="2669405"/>
            <a:ext cx="4090249" cy="2583315"/>
          </a:xfrm>
        </p:spPr>
      </p:pic>
    </p:spTree>
    <p:extLst>
      <p:ext uri="{BB962C8B-B14F-4D97-AF65-F5344CB8AC3E}">
        <p14:creationId xmlns:p14="http://schemas.microsoft.com/office/powerpoint/2010/main" val="233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 Sample Management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9060248"/>
              </p:ext>
            </p:extLst>
          </p:nvPr>
        </p:nvGraphicFramePr>
        <p:xfrm>
          <a:off x="-549287" y="1392383"/>
          <a:ext cx="397828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35379" y="3616035"/>
            <a:ext cx="6504709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100" b="1" dirty="0"/>
              <a:t>AAPOR TRANSPARENCY INITIATIVE ALIGNMENT</a:t>
            </a:r>
          </a:p>
          <a:p>
            <a:pPr marL="228600" lvl="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i="1" dirty="0"/>
              <a:t>Map CfMC codes to AAPOR codes</a:t>
            </a:r>
          </a:p>
          <a:p>
            <a:pPr marL="228600" lvl="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i="1" dirty="0" smtClean="0"/>
              <a:t>Create </a:t>
            </a:r>
            <a:r>
              <a:rPr lang="en-US" i="1" dirty="0"/>
              <a:t>Data Sets enabled for AAPOR Reporting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8000" y="4997541"/>
            <a:ext cx="57877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b="1" dirty="0"/>
              <a:t>EASIER OVERFLOW / OUTSOURCING</a:t>
            </a:r>
          </a:p>
          <a:p>
            <a:pPr marL="233363" lvl="2">
              <a:spcBef>
                <a:spcPct val="0"/>
              </a:spcBef>
              <a:defRPr/>
            </a:pPr>
            <a:r>
              <a:rPr lang="en-US" i="1" dirty="0"/>
              <a:t>Drive Sample for Call Center operations</a:t>
            </a:r>
          </a:p>
          <a:p>
            <a:pPr marL="233363" lvl="2">
              <a:spcBef>
                <a:spcPct val="0"/>
              </a:spcBef>
              <a:defRPr/>
            </a:pPr>
            <a:r>
              <a:rPr lang="en-US" i="1" dirty="0" smtClean="0"/>
              <a:t>Use </a:t>
            </a:r>
            <a:r>
              <a:rPr lang="en-US" i="1" dirty="0"/>
              <a:t>existing questionnaire as interviewing interface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8000" y="2431471"/>
            <a:ext cx="5559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/>
              <a:t>STREAMLINED</a:t>
            </a:r>
            <a:r>
              <a:rPr lang="en-US" sz="2600" dirty="0"/>
              <a:t> </a:t>
            </a:r>
            <a:r>
              <a:rPr lang="en-US" sz="2100" b="1" dirty="0"/>
              <a:t>SAMPLE </a:t>
            </a:r>
            <a:r>
              <a:rPr lang="en-US" sz="2100" b="1" dirty="0" smtClean="0"/>
              <a:t>PROCUREMENT</a:t>
            </a:r>
          </a:p>
          <a:p>
            <a:pPr marL="176213" lvl="0"/>
            <a:r>
              <a:rPr lang="en-US" i="1" dirty="0" smtClean="0"/>
              <a:t>Sample </a:t>
            </a:r>
            <a:r>
              <a:rPr lang="en-US" i="1" dirty="0"/>
              <a:t>acquisition via </a:t>
            </a:r>
            <a:r>
              <a:rPr lang="en-US" i="1" dirty="0" smtClean="0"/>
              <a:t>Fulcrum </a:t>
            </a:r>
            <a:r>
              <a:rPr lang="en-US" i="1" dirty="0"/>
              <a:t>marketplace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8088" y="1578015"/>
            <a:ext cx="5842000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NOTE: All forward looking statements are shared to foster discussion/input &amp; subject to change.</a:t>
            </a:r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96" y="4093858"/>
            <a:ext cx="1059514" cy="69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2819400"/>
            <a:ext cx="64389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</a:t>
            </a:r>
            <a:r>
              <a:rPr lang="en-US" dirty="0"/>
              <a:t>Survey Integration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Confidential |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21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66814" y="4164013"/>
            <a:ext cx="6962426" cy="1931987"/>
          </a:xfrm>
        </p:spPr>
        <p:txBody>
          <a:bodyPr>
            <a:normAutofit/>
          </a:bodyPr>
          <a:lstStyle/>
          <a:p>
            <a:r>
              <a:rPr lang="en-US" dirty="0" smtClean="0"/>
              <a:t>Supervisor can adjust sample ‘flow’ via the CfMC platform</a:t>
            </a:r>
          </a:p>
          <a:p>
            <a:r>
              <a:rPr lang="en-US" dirty="0" smtClean="0"/>
              <a:t>Supervisor can gather call metrics during and after the survey via CfMC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5357" y="4304699"/>
            <a:ext cx="1204285" cy="608698"/>
          </a:xfrm>
          <a:prstGeom prst="wedgeRoundRectCallout">
            <a:avLst>
              <a:gd name="adj1" fmla="val 40763"/>
              <a:gd name="adj2" fmla="val -156690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dirty="0" smtClean="0"/>
              <a:t>Dialer acquires new number and dials it </a:t>
            </a:r>
            <a:endParaRPr lang="en-US" sz="11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109796" y="1661615"/>
            <a:ext cx="2199564" cy="870189"/>
          </a:xfrm>
          <a:prstGeom prst="wedgeRoundRectCallout">
            <a:avLst>
              <a:gd name="adj1" fmla="val -47016"/>
              <a:gd name="adj2" fmla="val 103357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dirty="0" smtClean="0"/>
              <a:t>Once there is a connected call, a pre-loaded contract record and questionnaire is presented to interviewer</a:t>
            </a:r>
            <a:endParaRPr lang="en-US" sz="11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706475" y="4513936"/>
            <a:ext cx="2003262" cy="1216304"/>
          </a:xfrm>
          <a:prstGeom prst="wedgeRoundRectCallout">
            <a:avLst>
              <a:gd name="adj1" fmla="val -48178"/>
              <a:gd name="adj2" fmla="val -127147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dirty="0" smtClean="0"/>
              <a:t>The interviewer conducts the interview using the Web Survey Tool.  </a:t>
            </a:r>
          </a:p>
          <a:p>
            <a:endParaRPr lang="en-US" sz="1100" dirty="0"/>
          </a:p>
          <a:p>
            <a:r>
              <a:rPr lang="en-US" sz="1100" dirty="0" smtClean="0"/>
              <a:t>Data is updated into both systems</a:t>
            </a:r>
            <a:endParaRPr lang="en-US" sz="11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08179" y="1661615"/>
            <a:ext cx="3158887" cy="575411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Interviewer’s perspective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THEN: Operational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7480414"/>
              </p:ext>
            </p:extLst>
          </p:nvPr>
        </p:nvGraphicFramePr>
        <p:xfrm>
          <a:off x="-549288" y="1392383"/>
          <a:ext cx="440431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35379" y="3616035"/>
            <a:ext cx="6504709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100" b="1" dirty="0" smtClean="0"/>
              <a:t>CLOUD COMPUTING PLATFORM SUPPORT </a:t>
            </a:r>
            <a:endParaRPr lang="en-US" sz="2100" b="1" dirty="0"/>
          </a:p>
          <a:p>
            <a:pPr marL="228600" lvl="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i="1" dirty="0" smtClean="0"/>
              <a:t>Amazon EC2, Microsoft Azure, ….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08165" y="4965882"/>
            <a:ext cx="56734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b="1" dirty="0" smtClean="0"/>
              <a:t>MULTI-STUDY Inbound CALL HANDLING</a:t>
            </a:r>
            <a:endParaRPr lang="en-US" sz="2100" b="1" dirty="0"/>
          </a:p>
          <a:p>
            <a:pPr marL="233363" lvl="2">
              <a:spcBef>
                <a:spcPct val="0"/>
              </a:spcBef>
              <a:defRPr/>
            </a:pPr>
            <a:r>
              <a:rPr lang="en-US" b="1" i="1" dirty="0" smtClean="0"/>
              <a:t>1: Many </a:t>
            </a:r>
            <a:r>
              <a:rPr lang="en-US" i="1" dirty="0" smtClean="0"/>
              <a:t>…..One interviewer eligible to take calls from multiple studies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8165" y="2223653"/>
            <a:ext cx="48681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smtClean="0"/>
              <a:t>CALL CENTER Real Time CONTROL</a:t>
            </a:r>
          </a:p>
          <a:p>
            <a:pPr marL="176213" lvl="0"/>
            <a:r>
              <a:rPr lang="en-US" i="1" dirty="0" smtClean="0"/>
              <a:t>Productivity, Quota Attainment, etc. made visible &amp; actionable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6522" y="1589235"/>
            <a:ext cx="5842000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NOTE: All forward looking statements are shared to foster discussion/input &amp; subject to change.</a:t>
            </a:r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HORIZON: Operational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8131219"/>
              </p:ext>
            </p:extLst>
          </p:nvPr>
        </p:nvGraphicFramePr>
        <p:xfrm>
          <a:off x="-549288" y="1392383"/>
          <a:ext cx="440431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35380" y="3616035"/>
            <a:ext cx="61462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100" b="1" dirty="0" smtClean="0"/>
              <a:t>STREAMLINED WORKFLOWS</a:t>
            </a:r>
            <a:endParaRPr lang="en-US" sz="2100" b="1" dirty="0"/>
          </a:p>
          <a:p>
            <a:pPr marL="228600" lvl="1"/>
            <a:r>
              <a:rPr lang="en-US" i="1" dirty="0" smtClean="0"/>
              <a:t>Published </a:t>
            </a:r>
            <a:r>
              <a:rPr lang="en-US" i="1" dirty="0" err="1"/>
              <a:t>RESTful</a:t>
            </a:r>
            <a:r>
              <a:rPr lang="en-US" i="1" dirty="0"/>
              <a:t> API </a:t>
            </a:r>
            <a:r>
              <a:rPr lang="en-US" i="1" dirty="0" smtClean="0"/>
              <a:t>1.0 enables cross-vendor business process enablement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56522" y="4965882"/>
            <a:ext cx="55250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b="1" dirty="0" smtClean="0"/>
              <a:t>GREATER RESILIENCE </a:t>
            </a:r>
            <a:endParaRPr lang="en-US" sz="2100" b="1" dirty="0"/>
          </a:p>
          <a:p>
            <a:pPr marL="233363" lvl="2">
              <a:spcBef>
                <a:spcPct val="0"/>
              </a:spcBef>
              <a:defRPr/>
            </a:pPr>
            <a:r>
              <a:rPr lang="en-US" i="1" dirty="0" smtClean="0"/>
              <a:t>All major services can be checked and remedial actions taken to maximize availability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8165" y="1995053"/>
            <a:ext cx="55539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smtClean="0"/>
              <a:t>BETTER DATA ACCESS</a:t>
            </a:r>
          </a:p>
          <a:p>
            <a:pPr marL="176213"/>
            <a:r>
              <a:rPr lang="en-US" i="1" dirty="0" smtClean="0"/>
              <a:t>Via an </a:t>
            </a:r>
            <a:r>
              <a:rPr lang="en-US" i="1" dirty="0"/>
              <a:t>open, secure, and extensible </a:t>
            </a:r>
            <a:r>
              <a:rPr lang="en-US" i="1" dirty="0" smtClean="0"/>
              <a:t>platform</a:t>
            </a:r>
          </a:p>
          <a:p>
            <a:pPr marL="176213"/>
            <a:r>
              <a:rPr lang="en-US" i="1" dirty="0" smtClean="0"/>
              <a:t>Redesigned Operational Control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156522" y="1589235"/>
            <a:ext cx="5842000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NOTE: All forward looking statements are shared to foster discussion/input &amp; 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subject 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change.</a:t>
            </a:r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CfMC | Directions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Confidential  |  Copyright 2014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8EE49A7-07E7-4F19-98C1-36813E45563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9766138"/>
              </p:ext>
            </p:extLst>
          </p:nvPr>
        </p:nvGraphicFramePr>
        <p:xfrm>
          <a:off x="660400" y="1718022"/>
          <a:ext cx="3911600" cy="43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72" y="2031999"/>
            <a:ext cx="3010748" cy="32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8480" y="5100587"/>
            <a:ext cx="278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WHEN QUOTA MATTERS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60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Confidential  |  Copyright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8EE49A7-07E7-4F19-98C1-36813E45563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34390" y="2731326"/>
            <a:ext cx="8122721" cy="1009402"/>
            <a:chOff x="534390" y="2731326"/>
            <a:chExt cx="8122721" cy="1009402"/>
          </a:xfrm>
        </p:grpSpPr>
        <p:sp>
          <p:nvSpPr>
            <p:cNvPr id="13" name="Rounded Rectangle 12"/>
            <p:cNvSpPr/>
            <p:nvPr/>
          </p:nvSpPr>
          <p:spPr>
            <a:xfrm>
              <a:off x="534390" y="2731326"/>
              <a:ext cx="8122721" cy="1009402"/>
            </a:xfrm>
            <a:prstGeom prst="roundRect">
              <a:avLst/>
            </a:prstGeom>
            <a:solidFill>
              <a:srgbClr val="92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42259" y="2838203"/>
              <a:ext cx="3906982" cy="8075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www.cfmc.com</a:t>
              </a:r>
              <a:endParaRPr lang="en-US" sz="32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8801" y="4275117"/>
            <a:ext cx="559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Mary McDougall        |     </a:t>
            </a:r>
            <a:r>
              <a:rPr lang="en-US" dirty="0" smtClean="0"/>
              <a:t>mmcdougall@cfmc.com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CfMC Directions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3</a:t>
            </a:fld>
            <a:endParaRPr lang="en-US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2968" y="1844040"/>
            <a:ext cx="8153400" cy="4495800"/>
          </a:xfrm>
        </p:spPr>
        <p:txBody>
          <a:bodyPr/>
          <a:lstStyle/>
          <a:p>
            <a:r>
              <a:rPr lang="en-US" sz="2800" b="1" dirty="0" smtClean="0"/>
              <a:t>Year in Review</a:t>
            </a:r>
          </a:p>
          <a:p>
            <a:pPr lvl="1"/>
            <a:r>
              <a:rPr lang="en-US" dirty="0" smtClean="0"/>
              <a:t>What we see</a:t>
            </a:r>
          </a:p>
          <a:p>
            <a:pPr lvl="1"/>
            <a:r>
              <a:rPr lang="en-US" dirty="0" smtClean="0"/>
              <a:t>Trends we’re following</a:t>
            </a:r>
          </a:p>
          <a:p>
            <a:pPr lvl="1"/>
            <a:endParaRPr lang="en-US" dirty="0" smtClean="0"/>
          </a:p>
          <a:p>
            <a:r>
              <a:rPr lang="en-US" sz="2800" b="1" dirty="0"/>
              <a:t>CfMC Focus</a:t>
            </a:r>
          </a:p>
          <a:p>
            <a:pPr lvl="1"/>
            <a:r>
              <a:rPr lang="en-US" dirty="0" smtClean="0"/>
              <a:t>Strategic Initiatives</a:t>
            </a:r>
          </a:p>
          <a:p>
            <a:pPr lvl="1"/>
            <a:r>
              <a:rPr lang="en-US" dirty="0" smtClean="0"/>
              <a:t>Roadmap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46" y="1940311"/>
            <a:ext cx="4784517" cy="37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Engagement</a:t>
            </a:r>
          </a:p>
          <a:p>
            <a:r>
              <a:rPr lang="en-US" dirty="0" smtClean="0"/>
              <a:t>Industry Conferences</a:t>
            </a:r>
          </a:p>
          <a:p>
            <a:r>
              <a:rPr lang="en-US" dirty="0" smtClean="0"/>
              <a:t>Horizon Gazing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in Review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Industry Debate – </a:t>
            </a:r>
            <a:r>
              <a:rPr lang="en-US" b="1" i="1" dirty="0" err="1" smtClean="0">
                <a:solidFill>
                  <a:srgbClr val="C00000"/>
                </a:solidFill>
              </a:rPr>
              <a:t>OurTake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Survey research isn’t going away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Phone interviewing isn’t dead</a:t>
            </a:r>
            <a:br>
              <a:rPr lang="en-US" dirty="0" smtClean="0"/>
            </a:br>
            <a:r>
              <a:rPr lang="en-US" sz="2000" dirty="0" smtClean="0"/>
              <a:t>….and is a huge competitive advantage for many of </a:t>
            </a:r>
            <a:r>
              <a:rPr lang="en-US" sz="2000" dirty="0"/>
              <a:t>you</a:t>
            </a:r>
            <a:r>
              <a:rPr lang="en-US" sz="2000" i="1" dirty="0" smtClean="0"/>
              <a:t> </a:t>
            </a:r>
            <a:r>
              <a:rPr lang="en-US" sz="1800" i="1" dirty="0" smtClean="0"/>
              <a:t>(more later)</a:t>
            </a:r>
            <a:endParaRPr lang="en-US" i="1" dirty="0" smtClean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Cell Phones / Smart Phones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/>
              <a:t>central to every strategy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Multi-modal surveys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technology challenged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smtClean="0"/>
              <a:t>Big Data 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not this year, but coming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Higher return on labor costs</a:t>
            </a:r>
          </a:p>
          <a:p>
            <a:pPr lvl="2"/>
            <a:r>
              <a:rPr lang="en-US" dirty="0" smtClean="0"/>
              <a:t>Faster, smarter dialing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More completes per hour</a:t>
            </a:r>
          </a:p>
          <a:p>
            <a:pPr lvl="2"/>
            <a:r>
              <a:rPr lang="en-US" dirty="0" smtClean="0"/>
              <a:t>Workflow enablement </a:t>
            </a:r>
            <a:r>
              <a:rPr lang="en-US" dirty="0" smtClean="0">
                <a:sym typeface="Wingdings"/>
              </a:rPr>
              <a:t>  Eliminate manual steps &amp; labor costs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More rapid quota attainment</a:t>
            </a:r>
          </a:p>
          <a:p>
            <a:pPr lvl="2"/>
            <a:r>
              <a:rPr lang="en-US" dirty="0" smtClean="0"/>
              <a:t>Better targeting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Phone delivers high value demographics</a:t>
            </a:r>
          </a:p>
          <a:p>
            <a:pPr lvl="2"/>
            <a:r>
              <a:rPr lang="en-US" dirty="0" smtClean="0"/>
              <a:t>Better control </a:t>
            </a:r>
            <a:r>
              <a:rPr lang="en-US" dirty="0" smtClean="0">
                <a:sym typeface="Wingdings"/>
              </a:rPr>
              <a:t> R</a:t>
            </a:r>
            <a:r>
              <a:rPr lang="en-US" dirty="0" smtClean="0"/>
              <a:t>eal time operational refinements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37" y="2732049"/>
            <a:ext cx="3769112" cy="226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| Productivity Matters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| Compliance Matters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289610" y="3378817"/>
            <a:ext cx="5559750" cy="2810108"/>
          </a:xfrm>
        </p:spPr>
        <p:txBody>
          <a:bodyPr/>
          <a:lstStyle/>
          <a:p>
            <a:r>
              <a:rPr lang="en-US" dirty="0" smtClean="0"/>
              <a:t>Cell phone handling in v.8.7.1</a:t>
            </a:r>
          </a:p>
          <a:p>
            <a:pPr lvl="1"/>
            <a:r>
              <a:rPr lang="en-US" dirty="0" smtClean="0"/>
              <a:t>Dialer</a:t>
            </a:r>
            <a:endParaRPr lang="en-US" dirty="0"/>
          </a:p>
          <a:p>
            <a:pPr lvl="2"/>
            <a:r>
              <a:rPr lang="en-US" dirty="0"/>
              <a:t>Sample </a:t>
            </a:r>
            <a:r>
              <a:rPr lang="en-US" dirty="0" smtClean="0"/>
              <a:t>can combine Cell </a:t>
            </a:r>
            <a:r>
              <a:rPr lang="en-US" dirty="0"/>
              <a:t>&amp; </a:t>
            </a:r>
            <a:r>
              <a:rPr lang="en-US" dirty="0" smtClean="0"/>
              <a:t>Land records</a:t>
            </a:r>
            <a:endParaRPr lang="en-US" dirty="0"/>
          </a:p>
          <a:p>
            <a:pPr lvl="2"/>
            <a:r>
              <a:rPr lang="en-US" dirty="0"/>
              <a:t>Dialer handles appropriately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Sample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easily mark records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as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Cell</a:t>
            </a:r>
          </a:p>
          <a:p>
            <a:pPr lvl="2"/>
            <a:r>
              <a:rPr lang="en-US" dirty="0" smtClean="0">
                <a:solidFill>
                  <a:srgbClr val="222222"/>
                </a:solidFill>
                <a:latin typeface="arial"/>
              </a:rPr>
              <a:t>Real time - while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on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phone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with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respondent </a:t>
            </a:r>
          </a:p>
          <a:p>
            <a:pPr lvl="2"/>
            <a:r>
              <a:rPr lang="en-US" dirty="0" smtClean="0">
                <a:solidFill>
                  <a:srgbClr val="222222"/>
                </a:solidFill>
                <a:latin typeface="arial"/>
              </a:rPr>
              <a:t>Off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line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- in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a batch process.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" y="3453709"/>
            <a:ext cx="2374025" cy="2735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105" y="1880773"/>
            <a:ext cx="7783798" cy="115416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1050" dirty="0" smtClean="0"/>
          </a:p>
          <a:p>
            <a:pPr algn="ctr"/>
            <a:r>
              <a:rPr lang="en-US" sz="2400" b="1" spc="600" dirty="0" smtClean="0"/>
              <a:t>PHONE IS INVASIVE &amp; EFFECTIVE </a:t>
            </a:r>
          </a:p>
          <a:p>
            <a:pPr algn="ctr"/>
            <a:r>
              <a:rPr lang="en-US" sz="2400" dirty="0" smtClean="0">
                <a:sym typeface="Wingdings"/>
              </a:rPr>
              <a:t> </a:t>
            </a:r>
            <a:r>
              <a:rPr lang="en-US" sz="2400" dirty="0"/>
              <a:t>that’s why Howard is </a:t>
            </a:r>
            <a:r>
              <a:rPr lang="en-US" sz="2400" dirty="0" smtClean="0"/>
              <a:t>here</a:t>
            </a:r>
          </a:p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708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Device Aware Data Collection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531429"/>
            <a:ext cx="4781797" cy="310501"/>
          </a:xfrm>
        </p:spPr>
        <p:txBody>
          <a:bodyPr/>
          <a:lstStyle/>
          <a:p>
            <a:r>
              <a:rPr lang="en-US" dirty="0" smtClean="0"/>
              <a:t>CfMC Confidential  |  Copyright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8EE49A7-07E7-4F19-98C1-36813E4556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80619" y="5661679"/>
            <a:ext cx="2680346" cy="65599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25425" lvl="1" indent="-225425"/>
            <a:r>
              <a:rPr lang="en-US" sz="1400" b="1" dirty="0" smtClean="0"/>
              <a:t>Single quota management</a:t>
            </a:r>
          </a:p>
          <a:p>
            <a:pPr marL="225425" lvl="1" indent="-225425"/>
            <a:r>
              <a:rPr lang="en-US" sz="1400" b="1" dirty="0" smtClean="0"/>
              <a:t>Single respondent data set</a:t>
            </a:r>
            <a:endParaRPr lang="en-US" sz="1400" b="1" dirty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7" name="AutoShape 5" descr="data:image/jpeg;base64,/9j/4AAQSkZJRgABAQAAAQABAAD/2wCEAAkGBwgHBgkIBwgKCgkLDRYPDQwMDRsUFRAWIB0iIiAdHx8kKDQsJCYxJx8fLT0tMTU3Ojo6Iys/RD84QzQ5OjcBCgoKDQwNGg8PGjclHyU3Nzc3Nzc3Nzc3Nzc3Nzc3Nzc3Nzc3Nzc3Nzc3Nzc3Nzc3Nzc3Nzc3Nzc3Nzc3Nzc3N//AABEIAHsAvQMBIgACEQEDEQH/xAAcAAABBAMBAAAAAAAAAAAAAAAABAUGBwEDCAL/xABFEAACAQMBBAcEBgUMAgMAAAABAgMABBEFBhIhMQcTQVFhcZEigaGxFBUjMkLRM1JicsFDU2RzgpKissLS4fDi8SU0Y//EABoBAQACAwEAAAAAAAAAAAAAAAABAwIEBQb/xAAmEQACAgEEAgIBBQAAAAAAAAAAAQIDEQQSEyExQQUUcSJRYYHR/9oADAMBAAIRAxEAPwCX7dbdX2y2rRILWKSwZd0sUJcPjPeBjHDzpot+ma1I+2tM/wBlk+W9Tx0s6K+p6UzRKGZFLqD2Oo4evKufKkF+W/S/osgBnj3D3JIT/mVac7fpN2cm/lyuezfT/dXO9nb/AEqYxdfBbnBIad91Se7OOdKvqafqzIlxZuignInHEYzkd44dn54A6Rg220Cb7t4fdGzf5QaXRbRaPL93UIB4Od0/GuU7m3e1neCUL1iYB3SGHLPMVhJ5o/0c0qfuuRTAOtk1OwkxuXtu2e6VfzpSrq4yhDA9oOa5Ji1fUovuX9yPDrTSiLaLVomDLdkkdrRqT64pgHV+azmuYINvNo4D7F++PFmx6A07WvSjtFHjemV8ftN/EmmAdE0VRdv0uawp+1i3/PcI+CinS26YZuHX2Sf2U/8AKoBcFFVpbdLVk+OttWHuI+WadLfpM0eTHWArnub/AHAUBN6KjUG3GiT4xPun9or+dOEW0WlyjKXIOe4E/LNAOtFI01SybldRD95t350pjkSVd6N1cd6nNAe6KKKAKKKKAKKKKAQa1bi406VcZ3RvAd+K5i2t036q2gu7UDEe9vx/utx/OuqzgjiMiqP6ZtE6oQX0a8YX6qQ/snip9cetSgVWwyp444c6Wabp0V1uh3u0YjiyxqwJ78+dJCal+yNzN9FbqZY8xNumOVQQR2Vs6atTntZqau2VVe6JFL2zlsFnF3IyShVa3G57Mo3sMCewgHPrWrTAt3LJHc3kFoREzRvKhKswGQpI5Z76ta7GnanALfWdNUY+7Mg3gD5cx7jUW1jYWIoZtHuFkHYhbI93aPI5rYnpGn0jUp+RhJYn0yMW1sbjRrnURd2ayW7gG1eTdkdcc1B514u4JbW2t7iR7d4pwpBjkLbm8MjeyOHI58RSe6sZbWVo54mjkXmrCtBg45xWvwM6CuixVqBk0+6a2ukAlUAsEcNu+Bx2jtHZWhb+HPEOPMVpe3wMgcMelajEaxdTRkppjpHfwNyc+8GlKXcJ/lFphCEVvjXhwrHjMtyJFFcRnlIvrSyGUHGCPWowgpZbOI5I3KJIFYMUcZDYOcHwNRsG5EqhkpdDJjhUaS8jLlhZwKpJO6pbA8OdLLe6Qb+9ESG+6FkI3PzqNjG5EngupF/RyuPJjUh2T2gksNXh+kTObeXEUm85IGeTe4/DNQWK8iP4J1HhMCfiKURXIdOXeMduKxcWiU8nRQ5VmoxsBrn1voaJK+bm1xFJnmwx7Le8fEGpPWJIUUUUAUUUUAVFNv8ASU1PSLiFh+miKZ7m7D/3uqV1pubdLmIxvkA9o5igOQ5EaKRo34OjFWHcQcGnTZi56jU1jY/ZzDcPn2f98ad+lDQ20TaudMZiuVEyPjGc8D8fnUSVmRldDhlOQfGra57JqSK7a1ZBxfstmOLdTPZWqRIieKlT3rTlpVrHrGkWl5Z3cYeaMMYn4FT2jh3GtE+lXsTlTAXx2xkN/wA1342xl2meQlCUW0xtm023vFCTqtwn6r8CPI8xUW2g2Xl09DeWe9LZ5w2V9qI9zeHjU4SznzjqpFPipFLRZzmNgsZwylXUjg6nmKicYtZLKdTOuXnKKaEYbgy7taZrXdOccKnet7I3VpN1lpBJJbPxGBncPcaZp9LmRN2RMEGqeNSR1I6peSNpYzSrmOMsN4LwxnJ5cKythcLMYupffxvY8O+ny1tjDcBzwHI8M+IPuIB91em0x3sm6uObq+sDBFjY7gwd4HvGd2qZVNG1C+MvYzC0nAdupkwhw53T7PnXpBjjT5JZSGJEeGPgAAgEoUBRwOeYPE88jgPClOyxt7DaON7iNJrFmeB2dcjcbhvcfcaw4zKVqSyMScKWwr7IOT7qku0myJtLqRtNHAcTBnPDvTvHhTBbRMI+rdDkcayVGX2VrUqSyj0inHAEgVujk3fSpXsdpdlc2sstxHvkNgBj2Ul2n0iKB/plmpELYWRDzRuWfI/PzqHQnlEfaSaM7E7Q/UevwTyti2m+yuPBSR7XuOD5Zq+gQRkHINctzkxOVPLs4Vd3RTtENZ0AWk8mbuwxE2TxaP8AA3pw91cycXF4Z009yyib0UUViSFFFFAFFFFAVj056L9L2fh1SJftLKT2z/8AmefocGqJNdb6xYR6npV1YzAFJ4mQgjvFcn6haSWN/cWkwIkgkaNgfA1IJp0eakn0S5sJWbejbrIsc8HmPX51KjqF2P0LFB4+0fjVVbP3w07WLe4c4j3t2Q/sngfTn7qs92CnnnuPfXX0dilXh+Ued+SocLty8MUDU9RxhpFcftLmnDStTKyssqKpcYJA4GmXrlA7KwbhOw4PfW04xawc3DyT4Wcc0KshRgwyB2VFNotKSQiPqgjb2cKKWaRqwa2CO3FCQePxpwXUI2bErow7m4iteMZ1sylOMv4ZXsuhyIcmNvSiLTQ3sSFkP4XXgV/OrRjvtKii3peqHDupun13Z7rCGt0P7QWp55PraX8X6c70RTSNm5IVeW9LPGpxCrMSjeOKQ7Q7NJaytLAmFB9pByHiPCrGEen3lks1pdrGoOSG5YA5GkFxJY3u8BeQEfdLZyCfGohdl9owkrIPOc/2MWlq2qaJCM5vLUdWSTxcdnw+IpG2l2V/crJKphl/EycC3mO351I9J2cntLmWS2uIZbaVRjdfiDn/AN0rutHDXccyQnLN9pnkD348ay5oLrJko2p7kIbOwg0mz6qGIknBORktW7U7RHkjcwq9vcoOsjx2nnT5JZlWKXRyGPs4/OsXSC3gBCZVPgKoVqz0WWRm/KKy2s2Ku7e2kuLGNriBAXUj7yjtDD+NRrYfaQ7N7R218zH6K32VyoPONjxPu4H3Vd19fPBGyoMNjgw+VUPtlp/1drUxjULBckyxgclyeK+4/MVrXxlKPI0dTQ6iOXVns6fRldAyMGVhkEHIIr1Vd9DO031toDaVcOWu9NwoLfjiOd0+7BX3DvqxK0zqBRRRQBRRRQAa596bNF+rtqRexLiK+TfOP1xz9a6CqC9MWifW2yMs8a5nsm65cc8cm+FEDnQ47eVTLR9Vd9Pi3j7SjcYZ7RUOHeDml2lTmORoyeD8R5itrS2bLMfuamsqVlf4Jcb7xrwb49/xpmM/jWsznvrrbjj8KHv6wI7T61sTVWUY3yB51HTcHvqT7ENo10Ly01VYjPIF6kvIE784J7eVU3ahUwc8ZwR9ZSeBNNqjngZCRSZtQyefxpv1hVsdSuLWKVZUifAZTwI86f8AVl0i92Viv7RraK5h4SqrYb90r/GsZa2Mdrw8SJWlG9dUkQjdkZffRDrNxBcdZFIQ3b4+YrXsnfaal+8WrAdTMu7vMBgeZPLzpv1f6PZ6q6WsiTQKwIwcjvxkc/OrubtrBf8AQXGp5LF2e2xiJAyEfkyZ4HyqbWGu2JHWGUKx/CT/AAqp9pb3RtT2fh1Gxkgjvo91TCg3X8QR3Y7a0bK65buWs9Qkw0mOrkO9jABzyPD/AIrQephbS7HB5Tw0XL4yUL1CFiw/GS37q51GeXFvMklrJ91wwUqPHt9KQy6ybQtbCdsgEDfAIB99VxHtPNFLHFIzyLHIMqq8WHfjy41v1rXIYbsbgmuYd0MZljZSmfwnI7Kug4K1VyXTWc/6c+ym9tyz3+SWXuuTfRElumQyM5UgDAK45+uaiG16NqGnnCAtGesjccfMelMWrbQG8WOODejRCW3ieLH8q36ZtAFXqLsZU8BIOzzrc2VuLh6ZEK7a5K32N+xu0D7NbR2epqW6lCUuEX8cTcx4kcCPECupIpUmjSSJ1eN1DKynIYHkRXJ2t2otr59zHVSe0hHKrn6ENpPrDRZNEuGP0jTh9lvH70JPD+6eHlu1wbIOEnFnpK5qyKkvZZtFFFYGYUUUUAVquYUuIJIJRlJFKsPAittFAcmbR6Y+ja7e6dIpX6PKVXxXmD6U3oxVgw5jjVp9PGi9RqlnrES4S5QxSkD8S8vhVVVKeHkjyLjcZ7a8GekMsvV43iBnxrQ10v649a6KvTRoOjDHFrjxrEd20bhoyA3iAfgabTcr2tXk3A7/AH1DuRKpZOtp9BltdKtNVj1CK7t5Y8r7IQkZx7I7cZ491edgrRtcvJ7KS8nj6qHeiSEjeOc5IyDnGRw8aiSawhsFtJ3vXjUkqizgIM9wKn38eNI7fUZ7SUTWlxNBMAQJIXKMPeONVWWKUdsXgtjS15JHtHY3WzusmCSWTe/SRygbjEHPoRxFOuu6PGCiW13qd6stus9lLL7SSKV3uXYcZBA4g4zzqGanq76hMskhnJUEHrLh5Sfe3KvNvqskETRmNZVPAdY7+yPDDAVjytJd9liqRK9gptNutQmsNWhlniniJhWOZ19scwArAEkd/wCrTTcquia61verLLFby+1uMY2kjPIg8wSpzTfprXVvc29zAsal5BHHLISERj27wIxjvzXrW9QvJrmaDUoojcI5V3wS4wTwDEk4pzvd5J41gne2+zVtp+kwatpBcxcOtLTs5YcBkE+anybwpz2D2Y0DavZsSTXF9HfpI8UrLMu7G+MqxBGd0j45HjVSjUJfozW5EboTnLICw8jzrzBeTQMTFgEjBygbtz2g4qtWNRxknYsjpdCSyu57S4wJreVopBnkynB+IrwLjxptluLiaQyOMs3MhMfAcK9R9azYkWQDvCGrlqSp0Do94zwpE7ZRDlc9lO2yuuzbN6/aarEGYQtiZF5vGeDL6cfMCo8kSY9p5e37qenOlQCBnVN8opwhkADEeIFVWy3vJZVHasHX1pcQ3dtFc20iyQyoHR1PBlIyDW6qp6C9pfpWmzbP3UhM1n9pbbx+9ETxUfuk+jDuq1qoLQooooAooooCLdJOifXuyN9bIuZ4166L95eP51zGpyBXYjAEEHlXLm3uinQdrNQslXdhL9bD4o3H86kEZuYeuj3eAOcg1qmtWnIZ3QN2lUxn3UrrFAJ5LUyois49gYBC8T/3FDWoeNY2kbC8qUUUAlFhD3sffWRYwdob1pTRQGgWduPwH1r0LSD+bFbazTANfUxAY3Fx3YrPVp+ovpXusZ8qYBjdUclHpWa8ddFnBlQH94UqhtLu4ANvZ3UwPIxQO+fQUINPvop2t9mNoLnHUaJqTZ/orj5il0OwG18/6PZ67x3u0af5mFARuiprb9FW2U4y2nQQf110n+ktThbdDW0sn/2LjTofKVm/00JIXs9rFxs/rdnqtrkvbyAso/lE/EvvGR54NdU6dfQalYW99ZyCS3uI1kjYdqkZFU1B0H6k5zPrtnGP2LZn+bCrY2W0RdndAs9KjnacW6YMrDG+Sck444GTyqAO9FFFAFFFFAFV70sbCz7UW8F9pO59Y2oK9W5wJkPZnsI7M+NWFRQHKw2N2oMxiGzup7699uQv977vxpfB0b7ZTFf/AIKaMHtkmiGP8Wa6aooDnaLoi2tkxvQ2Uef1rn8gaXxdCu0T462/0yLPc0jkf4R86vqigKVg6Drs4NxtDAO8R2ZPxL/wpwh6D7AYM+uXrd4SJFHxzVtUUBWsPQvs4g+1u9TlP9ai/JaXQdEex0Qw9lcyn9Z72UH/AAsKnlFARWHo52PhAA0C0fH84C/zNONvsns5bqBDoWmqB/RkPzFPNFAJ4LG0tgBb2sEQH83GF+Vb8AcqzRQBWMVmigMYFZ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43" y="1677003"/>
            <a:ext cx="831813" cy="5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42" y="1674569"/>
            <a:ext cx="996741" cy="62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sosceles Triangle 7"/>
          <p:cNvSpPr/>
          <p:nvPr/>
        </p:nvSpPr>
        <p:spPr>
          <a:xfrm flipV="1">
            <a:off x="2285268" y="2378635"/>
            <a:ext cx="4392935" cy="20188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28109" y="2601675"/>
            <a:ext cx="254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DEVICE DETECTION</a:t>
            </a:r>
            <a:endParaRPr lang="en-US" sz="1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4805" y="2965589"/>
            <a:ext cx="3480929" cy="3215536"/>
            <a:chOff x="544805" y="2965589"/>
            <a:chExt cx="3480929" cy="3215536"/>
          </a:xfrm>
        </p:grpSpPr>
        <p:sp>
          <p:nvSpPr>
            <p:cNvPr id="2" name="Flowchart: Magnetic Disk 1"/>
            <p:cNvSpPr/>
            <p:nvPr/>
          </p:nvSpPr>
          <p:spPr>
            <a:xfrm>
              <a:off x="1351973" y="5704355"/>
              <a:ext cx="1626920" cy="476770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Respondent Data</a:t>
              </a:r>
              <a:endParaRPr lang="en-US" sz="1200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44805" y="2965589"/>
              <a:ext cx="3480929" cy="2624879"/>
              <a:chOff x="5045553" y="3106482"/>
              <a:chExt cx="3480929" cy="262487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045553" y="3106482"/>
                <a:ext cx="3480929" cy="2451170"/>
              </a:xfrm>
              <a:prstGeom prst="roundRect">
                <a:avLst/>
              </a:prstGeom>
              <a:noFill/>
              <a:ln>
                <a:solidFill>
                  <a:srgbClr val="E4A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225846" y="3203089"/>
                <a:ext cx="3121364" cy="2118845"/>
                <a:chOff x="5225846" y="3203089"/>
                <a:chExt cx="3121364" cy="2118845"/>
              </a:xfrm>
            </p:grpSpPr>
            <p:sp>
              <p:nvSpPr>
                <p:cNvPr id="18" name="Flowchart: Document 17"/>
                <p:cNvSpPr/>
                <p:nvPr/>
              </p:nvSpPr>
              <p:spPr>
                <a:xfrm>
                  <a:off x="6100499" y="3772120"/>
                  <a:ext cx="1077182" cy="427511"/>
                </a:xfrm>
                <a:prstGeom prst="flowChartDocumen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 smtClean="0">
                      <a:solidFill>
                        <a:schemeClr val="bg1"/>
                      </a:solidFill>
                    </a:rPr>
                    <a:t>PROGRAM</a:t>
                  </a:r>
                  <a:endParaRPr lang="en-US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5846" y="4371397"/>
                  <a:ext cx="890649" cy="592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5671170" y="3203089"/>
                  <a:ext cx="1935840" cy="479551"/>
                  <a:chOff x="3604080" y="3177732"/>
                  <a:chExt cx="1935840" cy="479551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013779" y="3177732"/>
                    <a:ext cx="111644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OPTION A</a:t>
                    </a:r>
                    <a:endParaRPr lang="en-US" sz="1400" b="1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604080" y="3403367"/>
                    <a:ext cx="1935840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/>
                      <a:t>1 Program | N Style Sheets</a:t>
                    </a:r>
                    <a:endParaRPr lang="en-US" sz="1050" b="1" dirty="0"/>
                  </a:p>
                </p:txBody>
              </p:sp>
            </p:grpSp>
            <p:pic>
              <p:nvPicPr>
                <p:cNvPr id="23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5082" y="4371397"/>
                  <a:ext cx="950691" cy="592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4171" y="4803318"/>
                  <a:ext cx="613039" cy="3989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6" name="Group 15"/>
                <p:cNvGrpSpPr/>
                <p:nvPr/>
              </p:nvGrpSpPr>
              <p:grpSpPr>
                <a:xfrm>
                  <a:off x="6116495" y="4261158"/>
                  <a:ext cx="986610" cy="450054"/>
                  <a:chOff x="6099444" y="4275300"/>
                  <a:chExt cx="986610" cy="567810"/>
                </a:xfrm>
              </p:grpSpPr>
              <p:sp>
                <p:nvSpPr>
                  <p:cNvPr id="14" name="Bent Arrow 13"/>
                  <p:cNvSpPr/>
                  <p:nvPr/>
                </p:nvSpPr>
                <p:spPr>
                  <a:xfrm rot="10800000">
                    <a:off x="6099444" y="4275300"/>
                    <a:ext cx="495748" cy="567809"/>
                  </a:xfrm>
                  <a:prstGeom prst="bentArrow">
                    <a:avLst>
                      <a:gd name="adj1" fmla="val 17125"/>
                      <a:gd name="adj2" fmla="val 25000"/>
                      <a:gd name="adj3" fmla="val 25000"/>
                      <a:gd name="adj4" fmla="val 4375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Bent Arrow 29"/>
                  <p:cNvSpPr/>
                  <p:nvPr/>
                </p:nvSpPr>
                <p:spPr>
                  <a:xfrm rot="10800000" flipH="1">
                    <a:off x="6590306" y="4275301"/>
                    <a:ext cx="495748" cy="567809"/>
                  </a:xfrm>
                  <a:prstGeom prst="bentArrow">
                    <a:avLst>
                      <a:gd name="adj1" fmla="val 17125"/>
                      <a:gd name="adj2" fmla="val 25000"/>
                      <a:gd name="adj3" fmla="val 25000"/>
                      <a:gd name="adj4" fmla="val 4375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696815" y="4744853"/>
                  <a:ext cx="1884551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/>
                    <a:t>RENDER </a:t>
                  </a:r>
                </a:p>
                <a:p>
                  <a:pPr algn="ctr"/>
                  <a:r>
                    <a:rPr lang="en-US" sz="1050" dirty="0" smtClean="0"/>
                    <a:t>different </a:t>
                  </a:r>
                  <a:r>
                    <a:rPr lang="en-US" sz="1050" b="1" u="sng" dirty="0"/>
                    <a:t>style</a:t>
                  </a:r>
                  <a:r>
                    <a:rPr lang="en-US" sz="1050" dirty="0" smtClean="0"/>
                    <a:t> sheet </a:t>
                  </a:r>
                  <a:br>
                    <a:rPr lang="en-US" sz="1050" dirty="0" smtClean="0"/>
                  </a:br>
                  <a:r>
                    <a:rPr lang="en-US" sz="1050" dirty="0" smtClean="0"/>
                    <a:t>by device type</a:t>
                  </a:r>
                  <a:endParaRPr lang="en-US" sz="1050" dirty="0"/>
                </a:p>
              </p:txBody>
            </p:sp>
          </p:grpSp>
          <p:sp>
            <p:nvSpPr>
              <p:cNvPr id="28" name="Down Arrow 27"/>
              <p:cNvSpPr/>
              <p:nvPr/>
            </p:nvSpPr>
            <p:spPr>
              <a:xfrm>
                <a:off x="6040914" y="5419061"/>
                <a:ext cx="1250535" cy="312300"/>
              </a:xfrm>
              <a:prstGeom prst="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135347" y="3036801"/>
            <a:ext cx="3480929" cy="3144324"/>
            <a:chOff x="5135347" y="3036801"/>
            <a:chExt cx="3480929" cy="3144324"/>
          </a:xfrm>
        </p:grpSpPr>
        <p:sp>
          <p:nvSpPr>
            <p:cNvPr id="54" name="Flowchart: Magnetic Disk 53"/>
            <p:cNvSpPr/>
            <p:nvPr/>
          </p:nvSpPr>
          <p:spPr>
            <a:xfrm>
              <a:off x="5935994" y="5704355"/>
              <a:ext cx="1626920" cy="476770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Respondent Data</a:t>
              </a:r>
              <a:endParaRPr lang="en-US" sz="1200" b="1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135347" y="3036801"/>
              <a:ext cx="3480929" cy="2624879"/>
              <a:chOff x="5111597" y="3274301"/>
              <a:chExt cx="3480929" cy="2624879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111597" y="3274301"/>
                <a:ext cx="3480929" cy="2451170"/>
              </a:xfrm>
              <a:prstGeom prst="roundRect">
                <a:avLst/>
              </a:prstGeom>
              <a:noFill/>
              <a:ln>
                <a:solidFill>
                  <a:srgbClr val="E4A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1890" y="4539216"/>
                <a:ext cx="890649" cy="592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5737214" y="3370908"/>
                <a:ext cx="1935840" cy="479551"/>
                <a:chOff x="3604080" y="3177732"/>
                <a:chExt cx="1935840" cy="479551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013779" y="3177732"/>
                  <a:ext cx="11164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OPTION B</a:t>
                  </a:r>
                  <a:endParaRPr lang="en-US" sz="1400" b="1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604080" y="3403367"/>
                  <a:ext cx="193584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 smtClean="0"/>
                    <a:t>Multiple Programs</a:t>
                  </a:r>
                  <a:endParaRPr lang="en-US" sz="1050" b="1" dirty="0"/>
                </a:p>
              </p:txBody>
            </p:sp>
          </p:grpSp>
          <p:pic>
            <p:nvPicPr>
              <p:cNvPr id="46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26" y="4539216"/>
                <a:ext cx="950691" cy="592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3054" y="5000401"/>
                <a:ext cx="613039" cy="3989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Bent Arrow 49"/>
              <p:cNvSpPr/>
              <p:nvPr/>
            </p:nvSpPr>
            <p:spPr>
              <a:xfrm rot="10800000">
                <a:off x="6139069" y="4428674"/>
                <a:ext cx="389064" cy="379143"/>
              </a:xfrm>
              <a:prstGeom prst="bentArrow">
                <a:avLst>
                  <a:gd name="adj1" fmla="val 17125"/>
                  <a:gd name="adj2" fmla="val 25000"/>
                  <a:gd name="adj3" fmla="val 25000"/>
                  <a:gd name="adj4" fmla="val 437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Bent Arrow 50"/>
              <p:cNvSpPr/>
              <p:nvPr/>
            </p:nvSpPr>
            <p:spPr>
              <a:xfrm rot="10800000" flipH="1">
                <a:off x="6920929" y="4428674"/>
                <a:ext cx="389064" cy="379143"/>
              </a:xfrm>
              <a:prstGeom prst="bentArrow">
                <a:avLst>
                  <a:gd name="adj1" fmla="val 17125"/>
                  <a:gd name="adj2" fmla="val 25000"/>
                  <a:gd name="adj3" fmla="val 25000"/>
                  <a:gd name="adj4" fmla="val 437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737214" y="4835283"/>
                <a:ext cx="199808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RENDER </a:t>
                </a:r>
              </a:p>
              <a:p>
                <a:pPr algn="ctr"/>
                <a:r>
                  <a:rPr lang="en-US" sz="1050" dirty="0" smtClean="0"/>
                  <a:t>different </a:t>
                </a:r>
                <a:r>
                  <a:rPr lang="en-US" sz="1050" b="1" u="sng" dirty="0" smtClean="0"/>
                  <a:t>survey</a:t>
                </a:r>
                <a:r>
                  <a:rPr lang="en-US" sz="1050" dirty="0" smtClean="0"/>
                  <a:t/>
                </a:r>
                <a:br>
                  <a:rPr lang="en-US" sz="1050" dirty="0" smtClean="0"/>
                </a:br>
                <a:r>
                  <a:rPr lang="en-US" sz="1050" dirty="0" smtClean="0"/>
                  <a:t>by device type</a:t>
                </a:r>
                <a:endParaRPr lang="en-US" sz="1050" dirty="0"/>
              </a:p>
            </p:txBody>
          </p:sp>
          <p:sp>
            <p:nvSpPr>
              <p:cNvPr id="42" name="Down Arrow 41"/>
              <p:cNvSpPr/>
              <p:nvPr/>
            </p:nvSpPr>
            <p:spPr>
              <a:xfrm>
                <a:off x="6106958" y="5586880"/>
                <a:ext cx="1250535" cy="312300"/>
              </a:xfrm>
              <a:prstGeom prst="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ocument 54"/>
              <p:cNvSpPr/>
              <p:nvPr/>
            </p:nvSpPr>
            <p:spPr>
              <a:xfrm>
                <a:off x="5493765" y="3930255"/>
                <a:ext cx="1077182" cy="427511"/>
              </a:xfrm>
              <a:prstGeom prst="flowChartDocumen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bg1"/>
                    </a:solidFill>
                  </a:rPr>
                  <a:t>PROGRAM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lowchart: Document 55"/>
              <p:cNvSpPr/>
              <p:nvPr/>
            </p:nvSpPr>
            <p:spPr>
              <a:xfrm>
                <a:off x="6950564" y="3939939"/>
                <a:ext cx="1077182" cy="427511"/>
              </a:xfrm>
              <a:prstGeom prst="flowChartDocumen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bg1"/>
                    </a:solidFill>
                  </a:rPr>
                  <a:t>PROGRAM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99" y="1651603"/>
            <a:ext cx="8905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Multi-Modal Survey Operations</a:t>
            </a:r>
            <a:endParaRPr lang="en-US" sz="28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CfMC |  Copyright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8EE49A7-07E7-4F19-98C1-36813E4556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7388" indent="-687388">
              <a:buNone/>
            </a:pPr>
            <a:r>
              <a:rPr lang="en-US" dirty="0" smtClean="0"/>
              <a:t>Q.   </a:t>
            </a:r>
            <a:r>
              <a:rPr lang="en-US" sz="2600" dirty="0" smtClean="0"/>
              <a:t>How to manage the data collection process </a:t>
            </a:r>
            <a:br>
              <a:rPr lang="en-US" sz="2600" dirty="0" smtClean="0"/>
            </a:br>
            <a:r>
              <a:rPr lang="en-US" sz="2600" dirty="0" smtClean="0"/>
              <a:t>to make best use of</a:t>
            </a:r>
          </a:p>
          <a:p>
            <a:pPr marL="0" indent="0">
              <a:buNone/>
            </a:pPr>
            <a:endParaRPr lang="en-US" dirty="0" smtClean="0"/>
          </a:p>
          <a:p>
            <a:pPr marL="1431925" lvl="1" indent="-273050"/>
            <a:r>
              <a:rPr lang="en-US" dirty="0" smtClean="0"/>
              <a:t>Sample</a:t>
            </a:r>
          </a:p>
          <a:p>
            <a:pPr marL="1431925" lvl="1" indent="-273050"/>
            <a:r>
              <a:rPr lang="en-US" dirty="0" smtClean="0"/>
              <a:t>Time</a:t>
            </a:r>
          </a:p>
          <a:p>
            <a:pPr marL="1431925" lvl="1" indent="-273050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82700201"/>
              </p:ext>
            </p:extLst>
          </p:nvPr>
        </p:nvGraphicFramePr>
        <p:xfrm>
          <a:off x="3372592" y="1422097"/>
          <a:ext cx="5771408" cy="427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8"/>
          <p:cNvSpPr txBox="1">
            <a:spLocks/>
          </p:cNvSpPr>
          <p:nvPr/>
        </p:nvSpPr>
        <p:spPr>
          <a:xfrm>
            <a:off x="603221" y="5373277"/>
            <a:ext cx="8153400" cy="8107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7388" indent="-687388">
              <a:buFont typeface="Wingdings"/>
              <a:buNone/>
            </a:pPr>
            <a:r>
              <a:rPr lang="en-US" dirty="0" smtClean="0"/>
              <a:t>Q.   How to build a data collection platform that enables fielding any type of survey?</a:t>
            </a:r>
          </a:p>
        </p:txBody>
      </p:sp>
    </p:spTree>
    <p:extLst>
      <p:ext uri="{BB962C8B-B14F-4D97-AF65-F5344CB8AC3E}">
        <p14:creationId xmlns:p14="http://schemas.microsoft.com/office/powerpoint/2010/main" val="23804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CfMC Employee Meeting 1_23_13</Template>
  <TotalTime>2644</TotalTime>
  <Words>1323</Words>
  <Application>Microsoft Office PowerPoint</Application>
  <PresentationFormat>On-screen Show (4:3)</PresentationFormat>
  <Paragraphs>317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Median</vt:lpstr>
      <vt:lpstr>CfMC</vt:lpstr>
      <vt:lpstr>1_CfMC</vt:lpstr>
      <vt:lpstr>1_Median</vt:lpstr>
      <vt:lpstr>2_CfMC</vt:lpstr>
      <vt:lpstr>2_Median</vt:lpstr>
      <vt:lpstr>3_CfMC</vt:lpstr>
      <vt:lpstr>3_Median</vt:lpstr>
      <vt:lpstr>WHEN QUOTA MATTERS _____________________  CfMC Directions   </vt:lpstr>
      <vt:lpstr>2014 Users Conference</vt:lpstr>
      <vt:lpstr>CfMC Directions</vt:lpstr>
      <vt:lpstr>The Year in Review</vt:lpstr>
      <vt:lpstr>The Industry Debate – OurTake</vt:lpstr>
      <vt:lpstr>Phone | Productivity Matters</vt:lpstr>
      <vt:lpstr>Phone | Compliance Matters</vt:lpstr>
      <vt:lpstr>Device Aware Data Collection</vt:lpstr>
      <vt:lpstr>Multi-Modal Survey Operations</vt:lpstr>
      <vt:lpstr>Cost Management</vt:lpstr>
      <vt:lpstr>Sample Management Across Modes</vt:lpstr>
      <vt:lpstr>Agile, Flexible Operations</vt:lpstr>
      <vt:lpstr>New in Release v.8.7.1</vt:lpstr>
      <vt:lpstr>What We’re Following  (Industry Trends )</vt:lpstr>
      <vt:lpstr>Distributed Data Collection</vt:lpstr>
      <vt:lpstr>Our Focus</vt:lpstr>
      <vt:lpstr>CfMC | Directions</vt:lpstr>
      <vt:lpstr>CfMC Solution</vt:lpstr>
      <vt:lpstr>Services | When you need them</vt:lpstr>
      <vt:lpstr>NEXT: Sample Management</vt:lpstr>
      <vt:lpstr>Web Survey Integration</vt:lpstr>
      <vt:lpstr>THEN: Operational Control</vt:lpstr>
      <vt:lpstr>HORIZON: Operational Control</vt:lpstr>
      <vt:lpstr>CfMC | Directions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McDougall</dc:creator>
  <cp:lastModifiedBy>Mary McDougall</cp:lastModifiedBy>
  <cp:revision>116</cp:revision>
  <cp:lastPrinted>2014-04-18T21:17:39Z</cp:lastPrinted>
  <dcterms:created xsi:type="dcterms:W3CDTF">2013-01-17T23:55:06Z</dcterms:created>
  <dcterms:modified xsi:type="dcterms:W3CDTF">2014-04-23T22:51:02Z</dcterms:modified>
</cp:coreProperties>
</file>