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08" r:id="rId2"/>
    <p:sldMasterId id="2147483720" r:id="rId3"/>
    <p:sldMasterId id="2147483732" r:id="rId4"/>
  </p:sldMasterIdLst>
  <p:notesMasterIdLst>
    <p:notesMasterId r:id="rId40"/>
  </p:notesMasterIdLst>
  <p:handoutMasterIdLst>
    <p:handoutMasterId r:id="rId41"/>
  </p:handoutMasterIdLst>
  <p:sldIdLst>
    <p:sldId id="282" r:id="rId5"/>
    <p:sldId id="283" r:id="rId6"/>
    <p:sldId id="260" r:id="rId7"/>
    <p:sldId id="259" r:id="rId8"/>
    <p:sldId id="266" r:id="rId9"/>
    <p:sldId id="262" r:id="rId10"/>
    <p:sldId id="261" r:id="rId11"/>
    <p:sldId id="267" r:id="rId12"/>
    <p:sldId id="268" r:id="rId13"/>
    <p:sldId id="269" r:id="rId14"/>
    <p:sldId id="273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6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0" autoAdjust="0"/>
  </p:normalViewPr>
  <p:slideViewPr>
    <p:cSldViewPr snapToGrid="0">
      <p:cViewPr>
        <p:scale>
          <a:sx n="73" d="100"/>
          <a:sy n="73" d="100"/>
        </p:scale>
        <p:origin x="-595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2FCAC-43A3-40D9-BDB0-0B11A06C1010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BFE95-6A38-426A-A545-44E8B4AFC5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4713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645F3-40B0-4D7B-91C5-8E5FE84C19D8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A66C7-D6CD-41B1-A9E9-FBA4CDECF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54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AC3EB-0484-46B1-9F5A-1A0EFF6FC3D2}" type="slidenum">
              <a:rPr lang="en-US"/>
              <a:pPr/>
              <a:t>2</a:t>
            </a:fld>
            <a:endParaRPr lang="en-US"/>
          </a:p>
        </p:txBody>
      </p:sp>
      <p:sp>
        <p:nvSpPr>
          <p:cNvPr id="130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AC3EB-0484-46B1-9F5A-1A0EFF6FC3D2}" type="slidenum">
              <a:rPr lang="en-US"/>
              <a:pPr/>
              <a:t>4</a:t>
            </a:fld>
            <a:endParaRPr lang="en-US"/>
          </a:p>
        </p:txBody>
      </p:sp>
      <p:sp>
        <p:nvSpPr>
          <p:cNvPr id="130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AC3EB-0484-46B1-9F5A-1A0EFF6FC3D2}" type="slidenum">
              <a:rPr lang="en-US"/>
              <a:pPr/>
              <a:t>24</a:t>
            </a:fld>
            <a:endParaRPr lang="en-US"/>
          </a:p>
        </p:txBody>
      </p:sp>
      <p:sp>
        <p:nvSpPr>
          <p:cNvPr id="130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1F1427A-48D2-4F46-96AB-B5279E2E0C67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68" y="221552"/>
            <a:ext cx="1905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17BA-9F0E-4CBD-BA30-8AEF425CE27B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B14997-C0F0-40BF-8128-89004F613221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t"/>
          <a:lstStyle>
            <a:lvl1pPr>
              <a:defRPr cap="none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412DF39-F4C5-4C8D-B043-8537D92D34A3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638" y="128397"/>
            <a:ext cx="1590675" cy="89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800"/>
            </a:lvl1pPr>
          </a:lstStyle>
          <a:p>
            <a:fld id="{50CD6A82-DA2B-42E5-9A01-DB2FC6506415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0756" y="64389"/>
            <a:ext cx="1590675" cy="89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1200"/>
            </a:lvl1pPr>
          </a:lstStyle>
          <a:p>
            <a:fld id="{F20889EE-DF00-4FB1-B418-797648F64FBC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9147" y="263245"/>
            <a:ext cx="1341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503893"/>
            <a:ext cx="2667000" cy="365125"/>
          </a:xfrm>
        </p:spPr>
        <p:txBody>
          <a:bodyPr rtlCol="0"/>
          <a:lstStyle>
            <a:lvl1pPr algn="r">
              <a:defRPr sz="900"/>
            </a:lvl1pPr>
          </a:lstStyle>
          <a:p>
            <a:fld id="{8E181C56-C034-4F0D-816E-DA97A9256F4F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503699"/>
            <a:ext cx="5421083" cy="365125"/>
          </a:xfrm>
        </p:spPr>
        <p:txBody>
          <a:bodyPr rtlCol="0"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476999"/>
            <a:ext cx="2667000" cy="365125"/>
          </a:xfrm>
        </p:spPr>
        <p:txBody>
          <a:bodyPr rtlCol="0"/>
          <a:lstStyle>
            <a:lvl1pPr algn="r">
              <a:defRPr sz="900"/>
            </a:lvl1pPr>
          </a:lstStyle>
          <a:p>
            <a:fld id="{A50D8619-8801-4E77-BA99-898563146434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476805"/>
            <a:ext cx="5421083" cy="365125"/>
          </a:xfrm>
        </p:spPr>
        <p:txBody>
          <a:bodyPr rtlCol="0"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1200"/>
            </a:lvl1pPr>
          </a:lstStyle>
          <a:p>
            <a:fld id="{AC01846E-56A0-4DFD-A1D7-B91C3EB66E1B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900"/>
            </a:lvl1pPr>
          </a:lstStyle>
          <a:p>
            <a:fld id="{C382BA91-9484-4359-9BC9-DD866D9E153D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446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1272" y="182563"/>
            <a:ext cx="1129276" cy="84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 algn="r">
              <a:defRPr sz="900"/>
            </a:lvl1pPr>
          </a:lstStyle>
          <a:p>
            <a:fld id="{EDD493BF-5242-44C4-B6EA-3C46C6E055AA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1100"/>
            </a:lvl1pPr>
          </a:lstStyle>
          <a:p>
            <a:fld id="{E9BEF5DC-1F18-452C-83E9-5ECDEE526FE6}" type="datetime1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476999"/>
            <a:ext cx="2667000" cy="365125"/>
          </a:xfrm>
        </p:spPr>
        <p:txBody>
          <a:bodyPr rtlCol="0"/>
          <a:lstStyle>
            <a:lvl1pPr>
              <a:defRPr sz="1200"/>
            </a:lvl1pPr>
          </a:lstStyle>
          <a:p>
            <a:fld id="{A73CCF71-ACDF-457B-BFDF-4321C18C11C2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476805"/>
            <a:ext cx="4572000" cy="365125"/>
          </a:xfrm>
        </p:spPr>
        <p:txBody>
          <a:bodyPr rtlCol="0"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84" y="145923"/>
            <a:ext cx="1447800" cy="814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59F8-BF1B-4A6A-8986-6F6448893C33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456DE0F-273E-4EB0-8E44-2CEC7641E53F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t"/>
          <a:lstStyle>
            <a:lvl1pPr>
              <a:defRPr cap="none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412DF39-F4C5-4C8D-B043-8537D92D34A3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638" y="128397"/>
            <a:ext cx="1590675" cy="895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638" y="128397"/>
            <a:ext cx="1590675" cy="89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800"/>
            </a:lvl1pPr>
          </a:lstStyle>
          <a:p>
            <a:fld id="{50CD6A82-DA2B-42E5-9A01-DB2FC6506415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0756" y="64389"/>
            <a:ext cx="1590675" cy="895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0756" y="64389"/>
            <a:ext cx="1590675" cy="89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1200"/>
            </a:lvl1pPr>
          </a:lstStyle>
          <a:p>
            <a:fld id="{F20889EE-DF00-4FB1-B418-797648F64FBC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9147" y="263245"/>
            <a:ext cx="1341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503893"/>
            <a:ext cx="2667000" cy="365125"/>
          </a:xfrm>
        </p:spPr>
        <p:txBody>
          <a:bodyPr rtlCol="0"/>
          <a:lstStyle>
            <a:lvl1pPr algn="r">
              <a:defRPr sz="900"/>
            </a:lvl1pPr>
          </a:lstStyle>
          <a:p>
            <a:fld id="{8E181C56-C034-4F0D-816E-DA97A9256F4F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503699"/>
            <a:ext cx="5421083" cy="365125"/>
          </a:xfrm>
        </p:spPr>
        <p:txBody>
          <a:bodyPr rtlCol="0"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476999"/>
            <a:ext cx="2667000" cy="365125"/>
          </a:xfrm>
        </p:spPr>
        <p:txBody>
          <a:bodyPr rtlCol="0"/>
          <a:lstStyle>
            <a:lvl1pPr algn="r">
              <a:defRPr sz="900"/>
            </a:lvl1pPr>
          </a:lstStyle>
          <a:p>
            <a:fld id="{A50D8619-8801-4E77-BA99-898563146434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476805"/>
            <a:ext cx="5421083" cy="365125"/>
          </a:xfrm>
        </p:spPr>
        <p:txBody>
          <a:bodyPr rtlCol="0"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1200"/>
            </a:lvl1pPr>
          </a:lstStyle>
          <a:p>
            <a:fld id="{AC01846E-56A0-4DFD-A1D7-B91C3EB66E1B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900"/>
            </a:lvl1pPr>
          </a:lstStyle>
          <a:p>
            <a:fld id="{C382BA91-9484-4359-9BC9-DD866D9E153D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446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1272" y="182563"/>
            <a:ext cx="1129276" cy="84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1200"/>
            </a:lvl1pPr>
          </a:lstStyle>
          <a:p>
            <a:fld id="{20361685-AD5E-4534-AD6B-A6106E24D167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0254" y="54483"/>
            <a:ext cx="1590675" cy="89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 algn="r">
              <a:defRPr sz="900"/>
            </a:lvl1pPr>
          </a:lstStyle>
          <a:p>
            <a:fld id="{EDD493BF-5242-44C4-B6EA-3C46C6E055AA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476999"/>
            <a:ext cx="2667000" cy="365125"/>
          </a:xfrm>
        </p:spPr>
        <p:txBody>
          <a:bodyPr rtlCol="0"/>
          <a:lstStyle>
            <a:lvl1pPr>
              <a:defRPr sz="1200"/>
            </a:lvl1pPr>
          </a:lstStyle>
          <a:p>
            <a:fld id="{A73CCF71-ACDF-457B-BFDF-4321C18C11C2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476805"/>
            <a:ext cx="4572000" cy="365125"/>
          </a:xfrm>
        </p:spPr>
        <p:txBody>
          <a:bodyPr rtlCol="0"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84" y="145923"/>
            <a:ext cx="1447800" cy="8149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84" y="145923"/>
            <a:ext cx="1447800" cy="814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59F8-BF1B-4A6A-8986-6F6448893C33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456DE0F-273E-4EB0-8E44-2CEC7641E53F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1F1427A-48D2-4F46-96AB-B5279E2E0C67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68" y="221552"/>
            <a:ext cx="1905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1100"/>
            </a:lvl1pPr>
          </a:lstStyle>
          <a:p>
            <a:fld id="{E9BEF5DC-1F18-452C-83E9-5ECDEE526FE6}" type="datetime1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1200"/>
            </a:lvl1pPr>
          </a:lstStyle>
          <a:p>
            <a:fld id="{20361685-AD5E-4534-AD6B-A6106E24D167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0254" y="54483"/>
            <a:ext cx="1590675" cy="89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503893"/>
            <a:ext cx="2667000" cy="365125"/>
          </a:xfrm>
        </p:spPr>
        <p:txBody>
          <a:bodyPr rtlCol="0"/>
          <a:lstStyle>
            <a:lvl1pPr algn="r">
              <a:defRPr sz="1100"/>
            </a:lvl1pPr>
          </a:lstStyle>
          <a:p>
            <a:fld id="{53FB4F14-A5FC-404F-BE26-586DAD3ED290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503699"/>
            <a:ext cx="5421083" cy="365125"/>
          </a:xfrm>
        </p:spPr>
        <p:txBody>
          <a:bodyPr rtlCol="0"/>
          <a:lstStyle>
            <a:lvl1pPr>
              <a:defRPr sz="11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476999"/>
            <a:ext cx="2667000" cy="365125"/>
          </a:xfrm>
        </p:spPr>
        <p:txBody>
          <a:bodyPr rtlCol="0"/>
          <a:lstStyle>
            <a:lvl1pPr algn="r">
              <a:defRPr sz="1100"/>
            </a:lvl1pPr>
          </a:lstStyle>
          <a:p>
            <a:fld id="{C366CE56-A5F7-4B1F-B430-A7D9E820A8DB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476805"/>
            <a:ext cx="5421083" cy="365125"/>
          </a:xfrm>
        </p:spPr>
        <p:txBody>
          <a:bodyPr rtlCol="0"/>
          <a:lstStyle>
            <a:lvl1pPr>
              <a:defRPr sz="11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1200"/>
            </a:lvl1pPr>
          </a:lstStyle>
          <a:p>
            <a:fld id="{44186E86-8E74-4616-B965-5E7807BDFDF9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503893"/>
            <a:ext cx="2667000" cy="365125"/>
          </a:xfrm>
        </p:spPr>
        <p:txBody>
          <a:bodyPr rtlCol="0"/>
          <a:lstStyle>
            <a:lvl1pPr algn="r">
              <a:defRPr sz="1100"/>
            </a:lvl1pPr>
          </a:lstStyle>
          <a:p>
            <a:fld id="{53FB4F14-A5FC-404F-BE26-586DAD3ED290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503699"/>
            <a:ext cx="5421083" cy="365125"/>
          </a:xfrm>
        </p:spPr>
        <p:txBody>
          <a:bodyPr rtlCol="0"/>
          <a:lstStyle>
            <a:lvl1pPr>
              <a:defRPr sz="11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1200"/>
            </a:lvl1pPr>
          </a:lstStyle>
          <a:p>
            <a:fld id="{38CAB78F-FF99-4BBC-BF59-7CDC0E0FEBB4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446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2217" y="101881"/>
            <a:ext cx="1341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 algn="r">
              <a:defRPr sz="1050"/>
            </a:lvl1pPr>
          </a:lstStyle>
          <a:p>
            <a:fld id="{9F29D9CB-D0C1-40BB-8815-DD53D0F4D3EA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05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476999"/>
            <a:ext cx="2667000" cy="365125"/>
          </a:xfrm>
        </p:spPr>
        <p:txBody>
          <a:bodyPr rtlCol="0"/>
          <a:lstStyle>
            <a:lvl1pPr>
              <a:defRPr sz="1200"/>
            </a:lvl1pPr>
          </a:lstStyle>
          <a:p>
            <a:fld id="{BA4655FE-2D6C-4AFB-8071-056ABA255312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476805"/>
            <a:ext cx="4572000" cy="365125"/>
          </a:xfrm>
        </p:spPr>
        <p:txBody>
          <a:bodyPr rtlCol="0"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74"/>
          <a:stretch/>
        </p:blipFill>
        <p:spPr>
          <a:xfrm>
            <a:off x="36957" y="54483"/>
            <a:ext cx="1508379" cy="89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17BA-9F0E-4CBD-BA30-8AEF425CE27B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B14997-C0F0-40BF-8128-89004F613221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476999"/>
            <a:ext cx="2667000" cy="365125"/>
          </a:xfrm>
        </p:spPr>
        <p:txBody>
          <a:bodyPr rtlCol="0"/>
          <a:lstStyle>
            <a:lvl1pPr algn="r">
              <a:defRPr sz="1100"/>
            </a:lvl1pPr>
          </a:lstStyle>
          <a:p>
            <a:fld id="{C366CE56-A5F7-4B1F-B430-A7D9E820A8DB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476805"/>
            <a:ext cx="5421083" cy="365125"/>
          </a:xfrm>
        </p:spPr>
        <p:txBody>
          <a:bodyPr rtlCol="0"/>
          <a:lstStyle>
            <a:lvl1pPr>
              <a:defRPr sz="11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1200"/>
            </a:lvl1pPr>
          </a:lstStyle>
          <a:p>
            <a:fld id="{44186E86-8E74-4616-B965-5E7807BDFDF9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1200"/>
            </a:lvl1pPr>
          </a:lstStyle>
          <a:p>
            <a:fld id="{38CAB78F-FF99-4BBC-BF59-7CDC0E0FEBB4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446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2217" y="101881"/>
            <a:ext cx="1341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 algn="r">
              <a:defRPr sz="1050"/>
            </a:lvl1pPr>
          </a:lstStyle>
          <a:p>
            <a:fld id="{9F29D9CB-D0C1-40BB-8815-DD53D0F4D3EA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05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476999"/>
            <a:ext cx="2667000" cy="365125"/>
          </a:xfrm>
        </p:spPr>
        <p:txBody>
          <a:bodyPr rtlCol="0"/>
          <a:lstStyle>
            <a:lvl1pPr>
              <a:defRPr sz="1200"/>
            </a:lvl1pPr>
          </a:lstStyle>
          <a:p>
            <a:fld id="{BA4655FE-2D6C-4AFB-8071-056ABA255312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476805"/>
            <a:ext cx="4572000" cy="365125"/>
          </a:xfrm>
        </p:spPr>
        <p:txBody>
          <a:bodyPr rtlCol="0"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74"/>
          <a:stretch/>
        </p:blipFill>
        <p:spPr>
          <a:xfrm>
            <a:off x="36957" y="54483"/>
            <a:ext cx="1508379" cy="89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879336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76950" y="6476301"/>
            <a:ext cx="2667000" cy="237892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ABD694FF-DFC8-46B8-84B9-0620F7794646}" type="datetime1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90550" y="6476107"/>
            <a:ext cx="5421083" cy="237892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6284" y="149360"/>
            <a:ext cx="1382268" cy="108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lang="en-US" sz="280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DF41637D-69CC-43C1-A6CD-C0026C4A71EB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1816" y="237363"/>
            <a:ext cx="1289113" cy="7256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lang="en-US" sz="320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ABD694FF-DFC8-46B8-84B9-0620F7794646}" type="datetime1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1816" y="237363"/>
            <a:ext cx="1289113" cy="7256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1816" y="237363"/>
            <a:ext cx="1289113" cy="7256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lang="en-US" sz="320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879336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76950" y="6476301"/>
            <a:ext cx="2667000" cy="237892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ABD694FF-DFC8-46B8-84B9-0620F7794646}" type="datetime1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90550" y="6476107"/>
            <a:ext cx="5421083" cy="237892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6284" y="149360"/>
            <a:ext cx="1382268" cy="108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lang="en-US" sz="280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3509" y="2876006"/>
            <a:ext cx="8634547" cy="1828800"/>
          </a:xfrm>
        </p:spPr>
        <p:txBody>
          <a:bodyPr anchor="ctr"/>
          <a:lstStyle/>
          <a:p>
            <a:pPr algn="ctr"/>
            <a:r>
              <a:rPr lang="en-US" dirty="0" smtClean="0"/>
              <a:t>Best Practices – Compliance Techniques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User Panel</a:t>
            </a:r>
            <a:br>
              <a:rPr lang="en-US" dirty="0" smtClean="0"/>
            </a:b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2014 Users Conference | Las Vegas NV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054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(web)CATI Scripts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The end result will be a collection of ascii files on the system, waiting to be processed into the DNC tr file.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8789" y="2398135"/>
            <a:ext cx="6290582" cy="3238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2330" y="5636758"/>
            <a:ext cx="5272768" cy="93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7555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Link located on company website, so respondents can remove themselves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Captures only a telephone number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Process into ascii file for later DNC addition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Removal Web Survey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245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Removal Web Survey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facilitate respondent’s ability to remove themselves from calling lists, we took the same basic code and added it into a web survey. The link is easily accessible via our company website.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172" y="3340990"/>
            <a:ext cx="7353300" cy="312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821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Removal Web Survey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Very simple, 1 question survey for respondents to add their phone number to the DNC list.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28106"/>
            <a:ext cx="9144000" cy="30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3509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Removal Web Survey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From there, the behind the scenes process is identical, except the ascii file will not contain a specific INTV ID or Jobname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8789" y="2398135"/>
            <a:ext cx="6290582" cy="3238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0572" y="5712958"/>
            <a:ext cx="5954030" cy="77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127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Runs Nightly between Shifts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Add records to Indexed </a:t>
            </a:r>
            <a:r>
              <a:rPr lang="en-US" dirty="0" err="1" smtClean="0"/>
              <a:t>TRFile</a:t>
            </a: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(re)Build FONE files with DNC List checks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Processing ASCII Files Into DNC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100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ASCII Files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Taking the daily batch of ascii files and adding them to the DNC List is a simple 2 step Process.</a:t>
            </a:r>
          </a:p>
          <a:p>
            <a:pPr lvl="1"/>
            <a:r>
              <a:rPr lang="en-US" dirty="0" smtClean="0"/>
              <a:t>Append the ascii files to the master DNC tr file</a:t>
            </a:r>
          </a:p>
          <a:p>
            <a:pPr lvl="1"/>
            <a:r>
              <a:rPr lang="en-US" dirty="0" smtClean="0"/>
              <a:t>Remove ascii files from folder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318" y="3418795"/>
            <a:ext cx="9032682" cy="297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1277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86" y="3809892"/>
            <a:ext cx="7591425" cy="895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ASCII Files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95696"/>
            <a:ext cx="8153400" cy="4495800"/>
          </a:xfrm>
        </p:spPr>
        <p:txBody>
          <a:bodyPr/>
          <a:lstStyle/>
          <a:p>
            <a:r>
              <a:rPr lang="en-US" sz="2400" dirty="0" smtClean="0"/>
              <a:t>The script is executed via a cron, nightly at 2am. </a:t>
            </a:r>
          </a:p>
          <a:p>
            <a:r>
              <a:rPr lang="en-US" sz="2400" dirty="0" smtClean="0"/>
              <a:t>Shortly after, all current jobs are run through the “</a:t>
            </a:r>
            <a:r>
              <a:rPr lang="en-US" sz="2400" dirty="0" err="1" smtClean="0"/>
              <a:t>fonerun</a:t>
            </a:r>
            <a:r>
              <a:rPr lang="en-US" sz="2400" dirty="0" smtClean="0"/>
              <a:t>” process, to ensure any new numbers are removed from all jobs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Our default shopfile also contains the DNC File location, making sure all sample added is checked first.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87" y="2727050"/>
            <a:ext cx="7591425" cy="895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3174725"/>
            <a:ext cx="9144000" cy="1082842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9430" y="5421333"/>
            <a:ext cx="6285140" cy="89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31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Daily Reports By:</a:t>
            </a:r>
          </a:p>
          <a:p>
            <a:pPr marL="1097280" lvl="1" indent="-457200">
              <a:buFont typeface="Wingdings" panose="05000000000000000000" pitchFamily="2" charset="2"/>
              <a:buChar char="q"/>
            </a:pPr>
            <a:r>
              <a:rPr lang="en-US" dirty="0" smtClean="0"/>
              <a:t>Interviewer</a:t>
            </a:r>
          </a:p>
          <a:p>
            <a:pPr marL="1097280" lvl="1" indent="-457200">
              <a:buFont typeface="Wingdings" panose="05000000000000000000" pitchFamily="2" charset="2"/>
              <a:buChar char="q"/>
            </a:pPr>
            <a:r>
              <a:rPr lang="en-US" dirty="0" smtClean="0"/>
              <a:t>Job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DNC List Reporting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34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DNC List Reporting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To make sure our staff is properly using the idea behind a DNC list, 2 sets of reports are generated nightly, as part of our nightly batch reporting suite. These 2 reports give counts on NEW DNC entries from the previous shifts. There are reports that show both:</a:t>
            </a:r>
          </a:p>
          <a:p>
            <a:pPr lvl="1"/>
            <a:r>
              <a:rPr lang="en-US" sz="2000" dirty="0" smtClean="0"/>
              <a:t>Counts by Interviewer, to monitor how many each interviewer is adding</a:t>
            </a:r>
          </a:p>
          <a:p>
            <a:pPr lvl="1"/>
            <a:r>
              <a:rPr lang="en-US" sz="2000" dirty="0" smtClean="0"/>
              <a:t>Counts by Job to make sure the supervisor is overseeing his/her responsibilities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55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Panel – Best Practices/Compliance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820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Jim </a:t>
            </a:r>
            <a:r>
              <a:rPr lang="en-US" dirty="0" err="1" smtClean="0"/>
              <a:t>Ratto</a:t>
            </a:r>
            <a:r>
              <a:rPr lang="en-US" dirty="0" smtClean="0"/>
              <a:t> – </a:t>
            </a:r>
            <a:r>
              <a:rPr lang="en-US" dirty="0" err="1" smtClean="0"/>
              <a:t>CfMC</a:t>
            </a:r>
            <a:r>
              <a:rPr lang="en-US" dirty="0" smtClean="0"/>
              <a:t>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Moderator</a:t>
            </a:r>
            <a:endParaRPr lang="en-US" dirty="0"/>
          </a:p>
          <a:p>
            <a:pPr algn="just">
              <a:spcBef>
                <a:spcPts val="1200"/>
              </a:spcBef>
            </a:pPr>
            <a:r>
              <a:rPr lang="en-US" dirty="0" smtClean="0"/>
              <a:t>Brian Carson – Director IT/DP – Maximum Research</a:t>
            </a:r>
          </a:p>
          <a:p>
            <a:pPr lvl="1" algn="just">
              <a:spcBef>
                <a:spcPts val="1200"/>
              </a:spcBef>
            </a:pPr>
            <a:r>
              <a:rPr lang="en-US" dirty="0" smtClean="0"/>
              <a:t>Do Not Contact Lists</a:t>
            </a:r>
          </a:p>
          <a:p>
            <a:pPr algn="just">
              <a:spcBef>
                <a:spcPts val="1200"/>
              </a:spcBef>
            </a:pPr>
            <a:r>
              <a:rPr lang="en-US" dirty="0" smtClean="0"/>
              <a:t>Tim Alex – Owner – The Alex Group	</a:t>
            </a:r>
          </a:p>
          <a:p>
            <a:pPr lvl="1" algn="just">
              <a:spcBef>
                <a:spcPts val="1200"/>
              </a:spcBef>
            </a:pPr>
            <a:r>
              <a:rPr lang="en-US" dirty="0" smtClean="0"/>
              <a:t>Email Compliance</a:t>
            </a:r>
          </a:p>
          <a:p>
            <a:pPr algn="just">
              <a:spcBef>
                <a:spcPts val="1200"/>
              </a:spcBef>
            </a:pPr>
            <a:r>
              <a:rPr lang="en-US" dirty="0" smtClean="0"/>
              <a:t>Ed </a:t>
            </a:r>
            <a:r>
              <a:rPr lang="en-US" dirty="0" err="1" smtClean="0"/>
              <a:t>Ledek</a:t>
            </a:r>
            <a:r>
              <a:rPr lang="en-US" dirty="0" smtClean="0"/>
              <a:t> – President – Key Research Solutions</a:t>
            </a:r>
          </a:p>
          <a:p>
            <a:pPr lvl="1" algn="just">
              <a:spcBef>
                <a:spcPts val="1200"/>
              </a:spcBef>
            </a:pPr>
            <a:r>
              <a:rPr lang="en-US" dirty="0" smtClean="0"/>
              <a:t>Dealing with Cell Phones</a:t>
            </a:r>
          </a:p>
        </p:txBody>
      </p:sp>
    </p:spTree>
    <p:extLst>
      <p:ext uri="{BB962C8B-B14F-4D97-AF65-F5344CB8AC3E}">
        <p14:creationId xmlns:p14="http://schemas.microsoft.com/office/powerpoint/2010/main" xmlns="" val="13925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DNC List Reporting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70709" y="1600200"/>
            <a:ext cx="8373291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Interviewer Report – Allows QA Department to monitor DNC entries by interviewer.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have found new employees need extra help understanding the differences between a Soft Refusal, Hard Refusal, and DNC Request. This report is particularly useful in that aspect.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833" y="2259930"/>
            <a:ext cx="5925910" cy="260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0756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DNC List Reporting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Supervisor Report – Simply shows the total DNC additions by Project Name.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12" y="2684008"/>
            <a:ext cx="8821269" cy="308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301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en-US" sz="4400" dirty="0" smtClean="0"/>
          </a:p>
          <a:p>
            <a:pPr algn="ctr"/>
            <a:r>
              <a:rPr lang="en-US" sz="4400" dirty="0" smtClean="0"/>
              <a:t>Thank You!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or Comments?	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3779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62200" y="2627812"/>
            <a:ext cx="6477000" cy="1828800"/>
          </a:xfrm>
        </p:spPr>
        <p:txBody>
          <a:bodyPr anchor="ctr"/>
          <a:lstStyle/>
          <a:p>
            <a:r>
              <a:rPr lang="en-US" dirty="0" smtClean="0"/>
              <a:t>Email Compliance/DNE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Tim Alex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2014 Users Conference | Las Vegas NV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054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2820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Outcome | What the Audience will Learn to Do</a:t>
            </a:r>
            <a:endParaRPr lang="en-US" sz="2200" dirty="0"/>
          </a:p>
          <a:p>
            <a:pPr lvl="1"/>
            <a:r>
              <a:rPr lang="en-US" sz="1800" dirty="0" smtClean="0"/>
              <a:t>Review CAN-Spam Act of 2003 </a:t>
            </a:r>
            <a:endParaRPr lang="en-US" sz="1800" dirty="0"/>
          </a:p>
          <a:p>
            <a:pPr lvl="1"/>
            <a:r>
              <a:rPr lang="en-US" sz="1800" dirty="0" smtClean="0"/>
              <a:t>Some do’s and don’ts of mass emailing</a:t>
            </a:r>
          </a:p>
          <a:p>
            <a:pPr lvl="1"/>
            <a:r>
              <a:rPr lang="en-US" sz="1800" dirty="0" smtClean="0"/>
              <a:t>Problem resolution</a:t>
            </a: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2200" dirty="0" smtClean="0"/>
              <a:t>Abstract</a:t>
            </a:r>
            <a:endParaRPr lang="en-US" sz="2200" dirty="0"/>
          </a:p>
          <a:p>
            <a:pPr lvl="1"/>
            <a:r>
              <a:rPr lang="en-US" sz="1800" dirty="0" smtClean="0"/>
              <a:t>Compliance doesn’t mean you aren’t going to have problems.  It </a:t>
            </a:r>
            <a:r>
              <a:rPr lang="en-US" sz="1800" b="1" dirty="0" smtClean="0"/>
              <a:t>WILL</a:t>
            </a:r>
            <a:r>
              <a:rPr lang="en-US" sz="1800" dirty="0" smtClean="0"/>
              <a:t> help resolve problems.</a:t>
            </a: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2200" dirty="0" smtClean="0"/>
              <a:t>Presenter</a:t>
            </a:r>
            <a:endParaRPr lang="en-US" sz="2200" dirty="0"/>
          </a:p>
          <a:p>
            <a:pPr lvl="1"/>
            <a:r>
              <a:rPr lang="en-US" sz="1800" dirty="0" smtClean="0"/>
              <a:t>Tim Alex</a:t>
            </a:r>
          </a:p>
          <a:p>
            <a:pPr lvl="1"/>
            <a:r>
              <a:rPr lang="en-US" sz="1800" dirty="0"/>
              <a:t>Tim started working in market research, and working with CfMC software, twenty years ago as a telephone center manager  in Kansas City.  In the last twenty years he has been involved in </a:t>
            </a:r>
            <a:r>
              <a:rPr lang="en-US" sz="1800" dirty="0" smtClean="0"/>
              <a:t>facility </a:t>
            </a:r>
            <a:r>
              <a:rPr lang="en-US" sz="1800" dirty="0"/>
              <a:t>management, sales, project </a:t>
            </a:r>
            <a:r>
              <a:rPr lang="en-US" sz="1800" dirty="0" smtClean="0"/>
              <a:t>management </a:t>
            </a:r>
            <a:r>
              <a:rPr lang="en-US" sz="1800" dirty="0"/>
              <a:t>and </a:t>
            </a:r>
            <a:r>
              <a:rPr lang="en-US" sz="1800" dirty="0" smtClean="0"/>
              <a:t>I.T./programming</a:t>
            </a:r>
            <a:r>
              <a:rPr lang="en-US" sz="1800" dirty="0"/>
              <a:t>.  He is currently self-employed,  mostly programming </a:t>
            </a:r>
            <a:r>
              <a:rPr lang="en-US" sz="1800" dirty="0" err="1"/>
              <a:t>WebSurvent</a:t>
            </a:r>
            <a:r>
              <a:rPr lang="en-US" sz="1800" dirty="0"/>
              <a:t>, </a:t>
            </a:r>
            <a:r>
              <a:rPr lang="en-US" sz="1800" dirty="0" err="1"/>
              <a:t>WebCATI</a:t>
            </a:r>
            <a:r>
              <a:rPr lang="en-US" sz="1800" dirty="0"/>
              <a:t>, and </a:t>
            </a:r>
            <a:r>
              <a:rPr lang="en-US" sz="1800" dirty="0" err="1"/>
              <a:t>Survent</a:t>
            </a:r>
            <a:r>
              <a:rPr lang="en-US" sz="1800" dirty="0"/>
              <a:t>.  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3925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CAN-Spam Act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Compliance points</a:t>
            </a:r>
          </a:p>
          <a:p>
            <a:pPr lvl="1"/>
            <a:r>
              <a:rPr lang="en-US" dirty="0" smtClean="0"/>
              <a:t>A usable unsubscribe option below message</a:t>
            </a:r>
          </a:p>
          <a:p>
            <a:pPr lvl="1"/>
            <a:r>
              <a:rPr lang="en-US" dirty="0" smtClean="0"/>
              <a:t>Honored within 10 business days</a:t>
            </a:r>
          </a:p>
          <a:p>
            <a:pPr lvl="1"/>
            <a:r>
              <a:rPr lang="en-US" dirty="0" smtClean="0"/>
              <a:t>Accurate from lines</a:t>
            </a:r>
          </a:p>
          <a:p>
            <a:pPr lvl="1"/>
            <a:r>
              <a:rPr lang="en-US" dirty="0" smtClean="0"/>
              <a:t>Relevant subject lines</a:t>
            </a:r>
          </a:p>
          <a:p>
            <a:pPr lvl="1"/>
            <a:r>
              <a:rPr lang="en-US" dirty="0" smtClean="0"/>
              <a:t>Legitimate physical address</a:t>
            </a:r>
          </a:p>
          <a:p>
            <a:pPr lvl="1"/>
            <a:r>
              <a:rPr lang="en-US" dirty="0" smtClean="0"/>
              <a:t>Sending behavior compliance</a:t>
            </a:r>
          </a:p>
          <a:p>
            <a:pPr lvl="2"/>
            <a:r>
              <a:rPr lang="en-US" dirty="0" smtClean="0"/>
              <a:t>No open relays</a:t>
            </a:r>
          </a:p>
          <a:p>
            <a:pPr lvl="2"/>
            <a:r>
              <a:rPr lang="en-US" dirty="0" smtClean="0"/>
              <a:t>No false headers</a:t>
            </a:r>
          </a:p>
          <a:p>
            <a:pPr lvl="2"/>
            <a:r>
              <a:rPr lang="en-US" dirty="0" smtClean="0"/>
              <a:t>At least one sentence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138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Do’s</a:t>
            </a:r>
            <a:endParaRPr lang="en-US" dirty="0"/>
          </a:p>
          <a:p>
            <a:pPr lvl="1"/>
            <a:r>
              <a:rPr lang="en-US" dirty="0" smtClean="0"/>
              <a:t>Keep subject line short</a:t>
            </a:r>
          </a:p>
          <a:p>
            <a:pPr lvl="1"/>
            <a:r>
              <a:rPr lang="en-US" dirty="0" smtClean="0"/>
              <a:t>Focus on the respondent benefit</a:t>
            </a:r>
          </a:p>
          <a:p>
            <a:pPr lvl="1"/>
            <a:r>
              <a:rPr lang="en-US" dirty="0" smtClean="0"/>
              <a:t>Tell the respondent why</a:t>
            </a:r>
          </a:p>
          <a:p>
            <a:pPr lvl="1"/>
            <a:r>
              <a:rPr lang="en-US" dirty="0" smtClean="0"/>
              <a:t>Test different subject lines</a:t>
            </a:r>
          </a:p>
          <a:p>
            <a:pPr lvl="1"/>
            <a:r>
              <a:rPr lang="en-US" dirty="0" smtClean="0"/>
              <a:t>Add a privacy policy link</a:t>
            </a:r>
          </a:p>
          <a:p>
            <a:pPr lvl="1"/>
            <a:r>
              <a:rPr lang="en-US" dirty="0" smtClean="0"/>
              <a:t>Use spam checking tools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4037842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Don’ts</a:t>
            </a:r>
            <a:endParaRPr lang="en-US" dirty="0"/>
          </a:p>
          <a:p>
            <a:pPr lvl="1"/>
            <a:r>
              <a:rPr lang="en-US" dirty="0" smtClean="0"/>
              <a:t>Don’t distract respondents</a:t>
            </a:r>
          </a:p>
          <a:p>
            <a:pPr lvl="1"/>
            <a:r>
              <a:rPr lang="en-US" dirty="0" smtClean="0"/>
              <a:t>Don’t go overboard with personalization</a:t>
            </a:r>
          </a:p>
          <a:p>
            <a:pPr lvl="1"/>
            <a:r>
              <a:rPr lang="en-US" dirty="0" smtClean="0"/>
              <a:t>Don’t use personal FROM addresses</a:t>
            </a:r>
          </a:p>
          <a:p>
            <a:pPr lvl="1"/>
            <a:r>
              <a:rPr lang="en-US" dirty="0" smtClean="0"/>
              <a:t>Don’t use exclamation points!</a:t>
            </a:r>
          </a:p>
          <a:p>
            <a:pPr lvl="1"/>
            <a:r>
              <a:rPr lang="en-US" dirty="0" smtClean="0"/>
              <a:t>DON’T USE ALL CAPS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49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prepared for problems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 client expectations before studies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No purchased lists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Opt-in or relationship only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Why is the respondent receiving this email?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Documentation from client may be necessary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Keep and maintain your own DNE, even if you use a service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Maintain a good relationship with ISPs or the service you use. 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FOLLOW THE RULES, EVEN WHEN IT ISN’T CONVENIENT!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261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336074" y="4499659"/>
            <a:ext cx="6477000" cy="1034143"/>
          </a:xfrm>
        </p:spPr>
        <p:txBody>
          <a:bodyPr/>
          <a:lstStyle/>
          <a:p>
            <a:r>
              <a:rPr lang="en-US" dirty="0" smtClean="0"/>
              <a:t>Cell Phone Handling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KRS3\Pictures\Key Research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3346" y="2933633"/>
            <a:ext cx="6219359" cy="15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2615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“Not My Job”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1600200"/>
            <a:ext cx="8153400" cy="4495800"/>
          </a:xfrm>
        </p:spPr>
        <p:txBody>
          <a:bodyPr/>
          <a:lstStyle/>
          <a:p>
            <a:r>
              <a:rPr lang="en-US" dirty="0" smtClean="0"/>
              <a:t>We cannot take that position</a:t>
            </a:r>
          </a:p>
          <a:p>
            <a:r>
              <a:rPr lang="en-US" dirty="0" smtClean="0"/>
              <a:t>Well, no…but yes!</a:t>
            </a:r>
            <a:endParaRPr lang="en-US" dirty="0"/>
          </a:p>
        </p:txBody>
      </p:sp>
      <p:pic>
        <p:nvPicPr>
          <p:cNvPr id="5122" name="Picture 2" descr="C:\Users\KRS3\Desktop\cell phone presentation\544px-First_mobile_phone_c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1599" y="2536216"/>
            <a:ext cx="3212259" cy="353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471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6801" y="2066172"/>
            <a:ext cx="7538938" cy="1828800"/>
          </a:xfrm>
        </p:spPr>
        <p:txBody>
          <a:bodyPr anchor="ctr"/>
          <a:lstStyle/>
          <a:p>
            <a:r>
              <a:rPr lang="en-US" dirty="0"/>
              <a:t>Best Practices | Compliance </a:t>
            </a:r>
            <a:r>
              <a:rPr lang="en-US" dirty="0" smtClean="0"/>
              <a:t>Techniques</a:t>
            </a:r>
            <a:br>
              <a:rPr lang="en-US" dirty="0" smtClean="0"/>
            </a:br>
            <a:r>
              <a:rPr lang="en-US" sz="2000" i="1" dirty="0" smtClean="0"/>
              <a:t>Self Updating DNC Lists – Brian Carson @ MAXimum Research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2014 Users Conference | Las Vegas NV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054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RS3\Desktop\cell phone presentation\Nokia_8210_in_light_cov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50" t="5196" r="25764" b="4713"/>
          <a:stretch/>
        </p:blipFill>
        <p:spPr bwMode="auto">
          <a:xfrm>
            <a:off x="4276165" y="2608730"/>
            <a:ext cx="310627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Our Job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16002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Regardless of any…</a:t>
            </a:r>
          </a:p>
          <a:p>
            <a:r>
              <a:rPr lang="en-US" dirty="0" smtClean="0"/>
              <a:t>Definition</a:t>
            </a:r>
          </a:p>
          <a:p>
            <a:r>
              <a:rPr lang="en-US" dirty="0" smtClean="0"/>
              <a:t>Expectation</a:t>
            </a:r>
          </a:p>
          <a:p>
            <a:r>
              <a:rPr lang="en-US" dirty="0" smtClean="0"/>
              <a:t>Desire</a:t>
            </a:r>
          </a:p>
          <a:p>
            <a:r>
              <a:rPr lang="en-US" dirty="0" smtClean="0"/>
              <a:t>Norm           	</a:t>
            </a:r>
          </a:p>
        </p:txBody>
      </p:sp>
    </p:spTree>
    <p:extLst>
      <p:ext uri="{BB962C8B-B14F-4D97-AF65-F5344CB8AC3E}">
        <p14:creationId xmlns:p14="http://schemas.microsoft.com/office/powerpoint/2010/main" xmlns="" val="1925700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Lists/Dialing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76" t="23031" r="21755" b="31505"/>
          <a:stretch/>
        </p:blipFill>
        <p:spPr>
          <a:xfrm>
            <a:off x="1554480" y="2191431"/>
            <a:ext cx="6386513" cy="3568700"/>
          </a:xfrm>
        </p:spPr>
      </p:pic>
    </p:spTree>
    <p:extLst>
      <p:ext uri="{BB962C8B-B14F-4D97-AF65-F5344CB8AC3E}">
        <p14:creationId xmlns:p14="http://schemas.microsoft.com/office/powerpoint/2010/main" xmlns="" val="1592779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make the call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1600200"/>
            <a:ext cx="8153400" cy="4495800"/>
          </a:xfrm>
        </p:spPr>
        <p:txBody>
          <a:bodyPr/>
          <a:lstStyle/>
          <a:p>
            <a:r>
              <a:rPr lang="en-US" dirty="0" smtClean="0"/>
              <a:t>Up front</a:t>
            </a:r>
          </a:p>
          <a:p>
            <a:r>
              <a:rPr lang="en-US" dirty="0" smtClean="0"/>
              <a:t>In the middle</a:t>
            </a:r>
          </a:p>
          <a:p>
            <a:r>
              <a:rPr lang="en-US" dirty="0" smtClean="0"/>
              <a:t>At the end</a:t>
            </a:r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1445" y="2661697"/>
            <a:ext cx="4704025" cy="313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1599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Safe Than Sorry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11" t="17048" r="23354" b="10868"/>
          <a:stretch/>
        </p:blipFill>
        <p:spPr>
          <a:xfrm>
            <a:off x="0" y="1816100"/>
            <a:ext cx="4679950" cy="3929063"/>
          </a:xfrm>
        </p:spPr>
      </p:pic>
      <p:pic>
        <p:nvPicPr>
          <p:cNvPr id="2050" name="Picture 2" descr="C:\Users\KRS3\Pictures\Key Research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8994" y="5375314"/>
            <a:ext cx="2938182" cy="73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23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 | Special Interest Groups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DOCUMENTATION</a:t>
            </a:r>
          </a:p>
          <a:p>
            <a:pPr algn="ctr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INTEGRATIONS</a:t>
            </a:r>
          </a:p>
          <a:p>
            <a:pPr algn="ctr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NAVIGATOR</a:t>
            </a:r>
          </a:p>
          <a:p>
            <a:pPr algn="ctr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CLOUD BASED DEPLOYMENT</a:t>
            </a:r>
          </a:p>
          <a:p>
            <a:pPr algn="ctr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SECURITY &amp; STANDARDS</a:t>
            </a:r>
          </a:p>
          <a:p>
            <a:pPr algn="ctr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DIALER </a:t>
            </a:r>
          </a:p>
          <a:p>
            <a:pPr algn="ctr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TRANSPARENCY</a:t>
            </a:r>
          </a:p>
          <a:p>
            <a:pPr algn="ctr">
              <a:lnSpc>
                <a:spcPct val="15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820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How MAXimum Research utilizes DNC Lists to remain compliant</a:t>
            </a:r>
            <a:endParaRPr lang="en-US" sz="2200" dirty="0" smtClean="0"/>
          </a:p>
          <a:p>
            <a:pPr lvl="1"/>
            <a:r>
              <a:rPr lang="en-US" sz="1800" dirty="0" smtClean="0"/>
              <a:t> Via (web)CATI scripts &amp; “Self Removing” Web Survey</a:t>
            </a:r>
          </a:p>
          <a:p>
            <a:pPr lvl="1"/>
            <a:r>
              <a:rPr lang="en-US" sz="1800" dirty="0" err="1" smtClean="0"/>
              <a:t>Cronjobs</a:t>
            </a:r>
            <a:r>
              <a:rPr lang="en-US" sz="1800" dirty="0" smtClean="0"/>
              <a:t> and .</a:t>
            </a:r>
            <a:r>
              <a:rPr lang="en-US" sz="1800" dirty="0" err="1" smtClean="0"/>
              <a:t>csh</a:t>
            </a:r>
            <a:r>
              <a:rPr lang="en-US" sz="1800" dirty="0" smtClean="0"/>
              <a:t> files to auto-process records nightly</a:t>
            </a: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2200" dirty="0" smtClean="0"/>
              <a:t>Overview</a:t>
            </a:r>
          </a:p>
          <a:p>
            <a:pPr lvl="1"/>
            <a:r>
              <a:rPr lang="en-US" sz="1800" dirty="0" smtClean="0"/>
              <a:t>While Market Research is exempt from the National DNC List, many companies like to keep an internal list anyway, to cut down on complaints from respondents.</a:t>
            </a:r>
          </a:p>
          <a:p>
            <a:pPr lvl="1"/>
            <a:r>
              <a:rPr lang="en-US" sz="1800" dirty="0" smtClean="0"/>
              <a:t>MAXimum Research is no different. This presentation will take you through the processes used, in the hopes to show others how easy the process really is.</a:t>
            </a:r>
          </a:p>
          <a:p>
            <a:pPr>
              <a:spcBef>
                <a:spcPts val="1200"/>
              </a:spcBef>
            </a:pPr>
            <a:r>
              <a:rPr lang="en-US" sz="2200" dirty="0" smtClean="0"/>
              <a:t>Presenter</a:t>
            </a:r>
            <a:endParaRPr lang="en-US" sz="2200" dirty="0"/>
          </a:p>
          <a:p>
            <a:pPr lvl="1"/>
            <a:r>
              <a:rPr lang="en-US" sz="1800" dirty="0" smtClean="0"/>
              <a:t>Brian J. Carson, Director, IT/Data/Web Services</a:t>
            </a:r>
          </a:p>
          <a:p>
            <a:pPr lvl="1"/>
            <a:r>
              <a:rPr lang="en-US" sz="1600" dirty="0" smtClean="0"/>
              <a:t>Held almost every position in Market Research, started as an interviewer in 1996. Worked for 6 different MR Companies over past 18 yrs. Met my wife at the first one. Been attending CfMC Users’ Conference since 2001, Committee member since 2006.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3925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(web)CATI Script</a:t>
            </a:r>
          </a:p>
          <a:p>
            <a:pPr lvl="1"/>
            <a:r>
              <a:rPr lang="en-US" dirty="0" smtClean="0"/>
              <a:t>Capturing Info</a:t>
            </a:r>
          </a:p>
          <a:p>
            <a:pPr lvl="1"/>
            <a:r>
              <a:rPr lang="en-US" dirty="0" smtClean="0"/>
              <a:t>Processing</a:t>
            </a:r>
          </a:p>
          <a:p>
            <a:pPr lvl="1"/>
            <a:endParaRPr lang="en-US" dirty="0"/>
          </a:p>
          <a:p>
            <a:r>
              <a:rPr lang="en-US" dirty="0" smtClean="0"/>
              <a:t>Updating DNC List</a:t>
            </a:r>
          </a:p>
          <a:p>
            <a:pPr lvl="1"/>
            <a:r>
              <a:rPr lang="en-US" dirty="0" smtClean="0"/>
              <a:t>Daily Cron</a:t>
            </a:r>
          </a:p>
          <a:p>
            <a:pPr lvl="1"/>
            <a:r>
              <a:rPr lang="en-US" dirty="0" err="1" smtClean="0"/>
              <a:t>Fonebuld</a:t>
            </a:r>
            <a:r>
              <a:rPr lang="en-US" dirty="0" smtClean="0"/>
              <a:t> Options</a:t>
            </a:r>
          </a:p>
          <a:p>
            <a:pPr lvl="1"/>
            <a:r>
              <a:rPr lang="en-US" dirty="0" smtClean="0"/>
              <a:t>Nightly Rebuilds</a:t>
            </a:r>
          </a:p>
          <a:p>
            <a:pPr marL="365760" lvl="1" indent="0"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Self-Removal Web Survey</a:t>
            </a:r>
            <a:endParaRPr lang="en-US" dirty="0"/>
          </a:p>
          <a:p>
            <a:pPr lvl="1"/>
            <a:r>
              <a:rPr lang="en-US" dirty="0" smtClean="0"/>
              <a:t>Capturing Info</a:t>
            </a:r>
            <a:endParaRPr lang="en-US" dirty="0"/>
          </a:p>
          <a:p>
            <a:pPr lvl="1"/>
            <a:r>
              <a:rPr lang="en-US" dirty="0" smtClean="0"/>
              <a:t>Processing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Daily Reporting</a:t>
            </a:r>
            <a:endParaRPr lang="en-US" dirty="0"/>
          </a:p>
          <a:p>
            <a:pPr lvl="1"/>
            <a:r>
              <a:rPr lang="en-US" dirty="0" smtClean="0"/>
              <a:t>By Job</a:t>
            </a:r>
          </a:p>
          <a:p>
            <a:pPr lvl="1"/>
            <a:r>
              <a:rPr lang="en-US" dirty="0" smtClean="0"/>
              <a:t>By Interviewer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138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Introduction Code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Confirm Addition to DNC List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Status Number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(web)CATI Scripts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014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(web)CATI Scripts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1600200"/>
            <a:ext cx="8153400" cy="4495800"/>
          </a:xfrm>
        </p:spPr>
        <p:txBody>
          <a:bodyPr/>
          <a:lstStyle/>
          <a:p>
            <a:r>
              <a:rPr lang="en-US" sz="2400" dirty="0" smtClean="0"/>
              <a:t>Added </a:t>
            </a:r>
            <a:r>
              <a:rPr lang="en-US" sz="2400" dirty="0"/>
              <a:t>c</a:t>
            </a:r>
            <a:r>
              <a:rPr lang="en-US" sz="2400" dirty="0" smtClean="0"/>
              <a:t>ode to the survey introduction in master shell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7512" y="1954714"/>
            <a:ext cx="6599465" cy="465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994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(web)CATI Scripts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Confirm INTV wants to do this and capture info from study.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2264" y="1992872"/>
            <a:ext cx="4601936" cy="441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985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(web)CATI Scripts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Process collected info and create ascii record for later DNC addition.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598" y="2397291"/>
            <a:ext cx="6291943" cy="413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3666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fmc">
      <a:dk1>
        <a:sysClr val="windowText" lastClr="000000"/>
      </a:dk1>
      <a:lt1>
        <a:sysClr val="window" lastClr="FFFFFF"/>
      </a:lt1>
      <a:dk2>
        <a:srgbClr val="000000"/>
      </a:dk2>
      <a:lt2>
        <a:srgbClr val="EBDDC3"/>
      </a:lt2>
      <a:accent1>
        <a:srgbClr val="124889"/>
      </a:accent1>
      <a:accent2>
        <a:srgbClr val="DE8C26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fMC">
  <a:themeElements>
    <a:clrScheme name="cfmc">
      <a:dk1>
        <a:sysClr val="windowText" lastClr="000000"/>
      </a:dk1>
      <a:lt1>
        <a:sysClr val="window" lastClr="FFFFFF"/>
      </a:lt1>
      <a:dk2>
        <a:srgbClr val="000000"/>
      </a:dk2>
      <a:lt2>
        <a:srgbClr val="EBDDC3"/>
      </a:lt2>
      <a:accent1>
        <a:srgbClr val="124889"/>
      </a:accent1>
      <a:accent2>
        <a:srgbClr val="DE8C26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fMC">
  <a:themeElements>
    <a:clrScheme name="cfmc">
      <a:dk1>
        <a:sysClr val="windowText" lastClr="000000"/>
      </a:dk1>
      <a:lt1>
        <a:sysClr val="window" lastClr="FFFFFF"/>
      </a:lt1>
      <a:dk2>
        <a:srgbClr val="000000"/>
      </a:dk2>
      <a:lt2>
        <a:srgbClr val="EBDDC3"/>
      </a:lt2>
      <a:accent1>
        <a:srgbClr val="124889"/>
      </a:accent1>
      <a:accent2>
        <a:srgbClr val="DE8C26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edian">
  <a:themeElements>
    <a:clrScheme name="cfmc">
      <a:dk1>
        <a:sysClr val="windowText" lastClr="000000"/>
      </a:dk1>
      <a:lt1>
        <a:sysClr val="window" lastClr="FFFFFF"/>
      </a:lt1>
      <a:dk2>
        <a:srgbClr val="000000"/>
      </a:dk2>
      <a:lt2>
        <a:srgbClr val="EBDDC3"/>
      </a:lt2>
      <a:accent1>
        <a:srgbClr val="124889"/>
      </a:accent1>
      <a:accent2>
        <a:srgbClr val="DE8C26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CfMC Employee Meeting 1_23_13</Template>
  <TotalTime>1354</TotalTime>
  <Words>1234</Words>
  <Application>Microsoft Office PowerPoint</Application>
  <PresentationFormat>On-screen Show (4:3)</PresentationFormat>
  <Paragraphs>241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Median</vt:lpstr>
      <vt:lpstr>CfMC</vt:lpstr>
      <vt:lpstr>1_CfMC</vt:lpstr>
      <vt:lpstr>1_Median</vt:lpstr>
      <vt:lpstr>Best Practices – Compliance Techniques  User Panel </vt:lpstr>
      <vt:lpstr>User Panel – Best Practices/Compliance</vt:lpstr>
      <vt:lpstr>Best Practices | Compliance Techniques Self Updating DNC Lists – Brian Carson @ MAXimum Research</vt:lpstr>
      <vt:lpstr>Summary</vt:lpstr>
      <vt:lpstr>Session Outline</vt:lpstr>
      <vt:lpstr>(web)CATI Scripts</vt:lpstr>
      <vt:lpstr>(web)CATI Scripts</vt:lpstr>
      <vt:lpstr>(web)CATI Scripts</vt:lpstr>
      <vt:lpstr>(web)CATI Scripts</vt:lpstr>
      <vt:lpstr>(web)CATI Scripts</vt:lpstr>
      <vt:lpstr>Self Removal Web Survey</vt:lpstr>
      <vt:lpstr>Self Removal Web Survey</vt:lpstr>
      <vt:lpstr>Self Removal Web Survey</vt:lpstr>
      <vt:lpstr>Self Removal Web Survey</vt:lpstr>
      <vt:lpstr>Processing ASCII Files Into DNC</vt:lpstr>
      <vt:lpstr>Processing ASCII Files</vt:lpstr>
      <vt:lpstr>Processing ASCII Files</vt:lpstr>
      <vt:lpstr>DNC List Reporting</vt:lpstr>
      <vt:lpstr>DNC List Reporting</vt:lpstr>
      <vt:lpstr>DNC List Reporting</vt:lpstr>
      <vt:lpstr>DNC List Reporting</vt:lpstr>
      <vt:lpstr>Questions or Comments? </vt:lpstr>
      <vt:lpstr>Email Compliance/DNE  Tim Alex</vt:lpstr>
      <vt:lpstr>Summary</vt:lpstr>
      <vt:lpstr>Review of CAN-Spam Act</vt:lpstr>
      <vt:lpstr>Some tips</vt:lpstr>
      <vt:lpstr>Be prepared for problems</vt:lpstr>
      <vt:lpstr>Cell Phone Handling </vt:lpstr>
      <vt:lpstr>“Not My Job”</vt:lpstr>
      <vt:lpstr>It’s Our Job</vt:lpstr>
      <vt:lpstr>Using Lists/Dialing</vt:lpstr>
      <vt:lpstr>You make the call</vt:lpstr>
      <vt:lpstr>Better Safe Than Sorry</vt:lpstr>
      <vt:lpstr>Slide 34</vt:lpstr>
      <vt:lpstr>Lunch | Special Interest Groups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McDougall</dc:creator>
  <cp:lastModifiedBy>cfmcuser</cp:lastModifiedBy>
  <cp:revision>55</cp:revision>
  <dcterms:created xsi:type="dcterms:W3CDTF">2013-01-17T23:55:06Z</dcterms:created>
  <dcterms:modified xsi:type="dcterms:W3CDTF">2014-04-24T02:06:27Z</dcterms:modified>
</cp:coreProperties>
</file>